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8" r:id="rId2"/>
    <p:sldId id="376" r:id="rId3"/>
    <p:sldId id="377" r:id="rId4"/>
    <p:sldId id="378" r:id="rId5"/>
    <p:sldId id="393" r:id="rId6"/>
    <p:sldId id="379" r:id="rId7"/>
    <p:sldId id="383" r:id="rId8"/>
    <p:sldId id="404" r:id="rId9"/>
    <p:sldId id="399" r:id="rId10"/>
    <p:sldId id="384" r:id="rId11"/>
    <p:sldId id="370" r:id="rId12"/>
    <p:sldId id="372" r:id="rId13"/>
    <p:sldId id="403" r:id="rId14"/>
    <p:sldId id="405" r:id="rId15"/>
    <p:sldId id="382" r:id="rId16"/>
    <p:sldId id="366" r:id="rId17"/>
    <p:sldId id="406" r:id="rId18"/>
    <p:sldId id="394" r:id="rId19"/>
    <p:sldId id="395" r:id="rId20"/>
    <p:sldId id="402" r:id="rId21"/>
  </p:sldIdLst>
  <p:sldSz cx="9144000" cy="6858000" type="screen4x3"/>
  <p:notesSz cx="6858000" cy="9144000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a" initials="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89FB"/>
    <a:srgbClr val="F70146"/>
    <a:srgbClr val="133051"/>
    <a:srgbClr val="183D68"/>
    <a:srgbClr val="959595"/>
    <a:srgbClr val="ABABAB"/>
    <a:srgbClr val="989898"/>
    <a:srgbClr val="838383"/>
    <a:srgbClr val="87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88136" autoAdjust="0"/>
  </p:normalViewPr>
  <p:slideViewPr>
    <p:cSldViewPr snapToGrid="0" snapToObjects="1">
      <p:cViewPr varScale="1">
        <p:scale>
          <a:sx n="78" d="100"/>
          <a:sy n="78" d="100"/>
        </p:scale>
        <p:origin x="162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600D62BF-BC3D-5643-8C6B-023F23C60991}" type="datetime1">
              <a:rPr lang="de-DE"/>
              <a:pPr>
                <a:defRPr/>
              </a:pPr>
              <a:t>15.01.2020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893D5CDE-6566-B845-89DF-0B726458835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58235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44DB3E88-E418-044F-AA16-C508DA6016E0}" type="datetime1">
              <a:rPr lang="de-DE"/>
              <a:pPr>
                <a:defRPr/>
              </a:pPr>
              <a:t>15.01.2020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AT" noProof="0"/>
              <a:t>Mastertextformat bearbeiten</a:t>
            </a:r>
          </a:p>
          <a:p>
            <a:pPr lvl="1"/>
            <a:r>
              <a:rPr lang="de-AT" noProof="0"/>
              <a:t>Zweite Ebene</a:t>
            </a:r>
          </a:p>
          <a:p>
            <a:pPr lvl="2"/>
            <a:r>
              <a:rPr lang="de-AT" noProof="0"/>
              <a:t>Dritte Ebene</a:t>
            </a:r>
          </a:p>
          <a:p>
            <a:pPr lvl="3"/>
            <a:r>
              <a:rPr lang="de-AT" noProof="0"/>
              <a:t>Vierte Ebene</a:t>
            </a:r>
          </a:p>
          <a:p>
            <a:pPr lvl="4"/>
            <a:r>
              <a:rPr lang="de-AT" noProof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charset="0"/>
              </a:defRPr>
            </a:lvl1pPr>
          </a:lstStyle>
          <a:p>
            <a:pPr>
              <a:defRPr/>
            </a:pPr>
            <a:fld id="{792047E7-3E0C-6048-A5D9-00D46758416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7273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ＭＳ Ｐゴシック" pitchFamily="-107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25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0180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648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6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81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548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853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2047E7-3E0C-6048-A5D9-00D467584168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982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0"/>
            <a:ext cx="9144000" cy="6355080"/>
          </a:xfrm>
          <a:prstGeom prst="rect">
            <a:avLst/>
          </a:prstGeom>
        </p:spPr>
      </p:pic>
      <p:sp>
        <p:nvSpPr>
          <p:cNvPr id="13" name="Titel 2"/>
          <p:cNvSpPr>
            <a:spLocks noGrp="1"/>
          </p:cNvSpPr>
          <p:nvPr>
            <p:ph type="title" hasCustomPrompt="1"/>
          </p:nvPr>
        </p:nvSpPr>
        <p:spPr>
          <a:xfrm>
            <a:off x="720726" y="1069200"/>
            <a:ext cx="7001102" cy="2489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4572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500" b="1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/>
              <a:t>cover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headline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20725" y="4341600"/>
            <a:ext cx="7001102" cy="422824"/>
          </a:xfrm>
          <a:prstGeom prst="rect">
            <a:avLst/>
          </a:prstGeom>
        </p:spPr>
        <p:txBody>
          <a:bodyPr/>
          <a:lstStyle>
            <a:lvl1pPr>
              <a:defRPr sz="2000" smtClean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Enter date also using menu item “Header and Footer” </a:t>
            </a:r>
            <a:endParaRPr lang="de-AT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0725" y="3560400"/>
            <a:ext cx="7001102" cy="652462"/>
          </a:xfrm>
          <a:prstGeom prst="rect">
            <a:avLst/>
          </a:prstGeom>
        </p:spPr>
        <p:txBody>
          <a:bodyPr anchor="b" anchorCtr="0"/>
          <a:lstStyle>
            <a:lvl1pPr algn="l">
              <a:defRPr sz="2000" b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GB"/>
              <a:t>Enter footer text using menu item “Header and Footer” </a:t>
            </a:r>
            <a:br>
              <a:rPr lang="en-GB"/>
            </a:br>
            <a:r>
              <a:rPr lang="en-GB"/>
              <a:t>and accept for all slides.</a:t>
            </a:r>
            <a:endParaRPr lang="de-AT" dirty="0"/>
          </a:p>
        </p:txBody>
      </p:sp>
      <p:sp>
        <p:nvSpPr>
          <p:cNvPr id="21" name="Textfeld 271"/>
          <p:cNvSpPr txBox="1">
            <a:spLocks noChangeArrowheads="1"/>
          </p:cNvSpPr>
          <p:nvPr userDrawn="1"/>
        </p:nvSpPr>
        <p:spPr bwMode="auto">
          <a:xfrm>
            <a:off x="7493906" y="856995"/>
            <a:ext cx="144013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SCIENCE</a:t>
            </a:r>
          </a:p>
          <a:p>
            <a:pPr algn="r" eaLnBrk="1" hangingPunct="1"/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PASSION</a:t>
            </a:r>
            <a:b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200" spc="90" baseline="0" dirty="0">
                <a:latin typeface="Calibri" panose="020F0502020204030204" pitchFamily="34" charset="0"/>
                <a:cs typeface="Calibri" panose="020F0502020204030204" pitchFamily="34" charset="0"/>
              </a:rPr>
              <a:t>TECHNOLOGY</a:t>
            </a:r>
          </a:p>
        </p:txBody>
      </p:sp>
      <p:pic>
        <p:nvPicPr>
          <p:cNvPr id="7" name="Bild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3" r="75648"/>
          <a:stretch/>
        </p:blipFill>
        <p:spPr>
          <a:xfrm>
            <a:off x="0" y="2667000"/>
            <a:ext cx="2226733" cy="3696540"/>
          </a:xfrm>
          <a:prstGeom prst="rect">
            <a:avLst/>
          </a:prstGeom>
        </p:spPr>
      </p:pic>
      <p:pic>
        <p:nvPicPr>
          <p:cNvPr id="10" name="Bild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33" r="75648"/>
          <a:stretch/>
        </p:blipFill>
        <p:spPr>
          <a:xfrm>
            <a:off x="2226733" y="2667000"/>
            <a:ext cx="2226733" cy="3696540"/>
          </a:xfrm>
          <a:prstGeom prst="rect">
            <a:avLst/>
          </a:prstGeom>
        </p:spPr>
      </p:pic>
      <p:pic>
        <p:nvPicPr>
          <p:cNvPr id="12" name="Bild 2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47" r="75648"/>
          <a:stretch/>
        </p:blipFill>
        <p:spPr>
          <a:xfrm>
            <a:off x="3879383" y="3036498"/>
            <a:ext cx="2226733" cy="332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0726" y="576262"/>
            <a:ext cx="8197228" cy="76147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21784" y="1310400"/>
            <a:ext cx="8196170" cy="49758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F70146"/>
              </a:buClr>
              <a:buFont typeface="Wingdings" panose="05000000000000000000" pitchFamily="2" charset="2"/>
              <a:buChar char="§"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: A Declarative ML System for the End-to-End Data Science Lifecycle,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CIDR’20</a:t>
            </a:r>
            <a:endParaRPr lang="en-US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Matthias Boehm, Graz University of Technology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33210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0589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6748" y="2097090"/>
            <a:ext cx="8721352" cy="129960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/>
          </p:nvPr>
        </p:nvSpPr>
        <p:spPr>
          <a:xfrm>
            <a:off x="206748" y="3728980"/>
            <a:ext cx="8721352" cy="2596984"/>
          </a:xfrm>
          <a:prstGeom prst="rect">
            <a:avLst/>
          </a:prstGeom>
        </p:spPr>
        <p:txBody>
          <a:bodyPr/>
          <a:lstStyle>
            <a:lvl1pPr algn="ctr"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4"/>
          </p:nvPr>
        </p:nvSpPr>
        <p:spPr>
          <a:xfrm>
            <a:off x="720725" y="190801"/>
            <a:ext cx="8229600" cy="2536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58467"/>
            <a:ext cx="9144000" cy="498481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de-DE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baseline="0" dirty="0" err="1"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: A Declarative ML System for the End-to-End Data Science Lifecycle, </a:t>
            </a:r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CIDR’20</a:t>
            </a:r>
          </a:p>
          <a:p>
            <a:pPr algn="ctr"/>
            <a:r>
              <a:rPr lang="en-US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Matthias </a:t>
            </a:r>
            <a:r>
              <a:rPr lang="en-US" baseline="0" dirty="0">
                <a:latin typeface="Calibri" panose="020F0502020204030204" pitchFamily="34" charset="0"/>
                <a:cs typeface="Calibri" panose="020F0502020204030204" pitchFamily="34" charset="0"/>
              </a:rPr>
              <a:t>Boehm, Graz University of Technology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34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354763"/>
            <a:ext cx="9144000" cy="5032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cxnSp>
        <p:nvCxnSpPr>
          <p:cNvPr id="8" name="Gerade Verbindung 7"/>
          <p:cNvCxnSpPr/>
          <p:nvPr userDrawn="1"/>
        </p:nvCxnSpPr>
        <p:spPr bwMode="auto">
          <a:xfrm>
            <a:off x="720725" y="503238"/>
            <a:ext cx="8207375" cy="1587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 userDrawn="1"/>
        </p:nvSpPr>
        <p:spPr>
          <a:xfrm>
            <a:off x="0" y="503238"/>
            <a:ext cx="503238" cy="504825"/>
          </a:xfrm>
          <a:prstGeom prst="rect">
            <a:avLst/>
          </a:prstGeom>
          <a:solidFill>
            <a:srgbClr val="F701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  <a:ea typeface="ＭＳ Ｐゴシック" pitchFamily="-105" charset="-128"/>
              <a:cs typeface="ＭＳ Ｐゴシック" pitchFamily="-105" charset="-128"/>
            </a:endParaRPr>
          </a:p>
        </p:txBody>
      </p:sp>
      <p:sp>
        <p:nvSpPr>
          <p:cNvPr id="11" name="Foliennummernplatzhalter 5"/>
          <p:cNvSpPr txBox="1">
            <a:spLocks/>
          </p:cNvSpPr>
          <p:nvPr userDrawn="1"/>
        </p:nvSpPr>
        <p:spPr>
          <a:xfrm>
            <a:off x="0" y="582613"/>
            <a:ext cx="503238" cy="365125"/>
          </a:xfrm>
          <a:prstGeom prst="rect">
            <a:avLst/>
          </a:prstGeom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fld id="{341491D6-FCB3-AA48-877A-0FB5E714E925}" type="slidenum">
              <a:rPr lang="de-DE" sz="1200" smtClean="0">
                <a:solidFill>
                  <a:schemeClr val="bg1"/>
                </a:solidFill>
              </a:rPr>
              <a:pPr algn="ctr" eaLnBrk="1" hangingPunct="1">
                <a:defRPr/>
              </a:pPr>
              <a:t>‹#›</a:t>
            </a:fld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16" name="Bildplatzhalter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51284" y="97928"/>
            <a:ext cx="87110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0" name="Grafik 10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321" y="6498439"/>
            <a:ext cx="777237" cy="2452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4" r:id="rId2"/>
    <p:sldLayoutId id="2147483707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000000"/>
          </a:solidFill>
          <a:latin typeface="+mj-lt"/>
          <a:ea typeface="ＭＳ Ｐゴシック" pitchFamily="-107" charset="-128"/>
          <a:cs typeface="ＭＳ Ｐゴシック" pitchFamily="-107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>
          <a:solidFill>
            <a:srgbClr val="595959"/>
          </a:solidFill>
          <a:latin typeface="Arial" pitchFamily="-107" charset="0"/>
          <a:ea typeface="ＭＳ Ｐゴシック" pitchFamily="-107" charset="-128"/>
          <a:cs typeface="ＭＳ Ｐゴシック" pitchFamily="-107" charset="-128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sz="2600" kern="1200">
          <a:solidFill>
            <a:srgbClr val="000000"/>
          </a:solidFill>
          <a:latin typeface="+mn-lt"/>
          <a:ea typeface="ＭＳ Ｐゴシック" pitchFamily="-107" charset="-128"/>
          <a:cs typeface="ＭＳ Ｐゴシック" pitchFamily="-107" charset="-128"/>
        </a:defRPr>
      </a:lvl1pPr>
      <a:lvl2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2pPr>
      <a:lvl3pPr marL="808038" indent="-271463" algn="l" defTabSz="457200" rtl="0" eaLnBrk="1" fontAlgn="base" hangingPunct="1">
        <a:spcBef>
          <a:spcPct val="20000"/>
        </a:spcBef>
        <a:spcAft>
          <a:spcPct val="0"/>
        </a:spcAft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3pPr>
      <a:lvl4pPr marL="1438275" indent="-185738" algn="l" defTabSz="457200" rtl="0" eaLnBrk="1" fontAlgn="base" hangingPunct="1">
        <a:spcBef>
          <a:spcPct val="20000"/>
        </a:spcBef>
        <a:spcAft>
          <a:spcPct val="0"/>
        </a:spcAft>
        <a:buClr>
          <a:srgbClr val="A6A6A6"/>
        </a:buClr>
        <a:buFont typeface="Wingdings" charset="0"/>
        <a:buChar char="§"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4pPr>
      <a:lvl5pPr marL="1588" indent="0" algn="l" defTabSz="457200" rtl="0" eaLnBrk="1" fontAlgn="base" hangingPunct="1">
        <a:spcBef>
          <a:spcPts val="0"/>
        </a:spcBef>
        <a:spcAft>
          <a:spcPct val="0"/>
        </a:spcAft>
        <a:buFontTx/>
        <a:buNone/>
        <a:defRPr sz="2000" kern="1200">
          <a:solidFill>
            <a:srgbClr val="000000"/>
          </a:solidFill>
          <a:latin typeface="+mn-lt"/>
          <a:ea typeface="ＭＳ Ｐゴシック" pitchFamily="-107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graz-isds/systemds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emf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14.sv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graz-isds/systemds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720725" y="1069200"/>
            <a:ext cx="8236462" cy="2489199"/>
          </a:xfrm>
        </p:spPr>
        <p:txBody>
          <a:bodyPr>
            <a:normAutofit/>
          </a:bodyPr>
          <a:lstStyle/>
          <a:p>
            <a:r>
              <a:rPr lang="en-US" sz="3700" dirty="0" err="1"/>
              <a:t>SystemDS</a:t>
            </a:r>
            <a:r>
              <a:rPr lang="en-US" sz="3700" dirty="0"/>
              <a:t>: </a:t>
            </a:r>
            <a:r>
              <a:rPr lang="en-US" sz="3700" dirty="0" smtClean="0"/>
              <a:t>A Declarative ML System </a:t>
            </a:r>
            <a:r>
              <a:rPr lang="en-US" sz="3700" dirty="0"/>
              <a:t>for the End-to-End Data Science Lifecycle</a:t>
            </a:r>
            <a:endParaRPr lang="de-DE" sz="37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720725" y="3836432"/>
            <a:ext cx="8079146" cy="1632702"/>
          </a:xfrm>
        </p:spPr>
        <p:txBody>
          <a:bodyPr anchor="t"/>
          <a:lstStyle/>
          <a:p>
            <a:r>
              <a:rPr lang="en-GB" sz="1800" b="1" u="sng" dirty="0"/>
              <a:t>Matthias </a:t>
            </a:r>
            <a:r>
              <a:rPr lang="en-GB" sz="1800" b="1" u="sng" dirty="0" smtClean="0"/>
              <a:t>Boehm</a:t>
            </a:r>
            <a:r>
              <a:rPr lang="en-GB" sz="1800" b="1" baseline="30000" dirty="0" smtClean="0"/>
              <a:t>1,2</a:t>
            </a:r>
            <a:r>
              <a:rPr lang="en-GB" sz="1800" b="1" dirty="0" smtClean="0"/>
              <a:t>, </a:t>
            </a:r>
            <a:r>
              <a:rPr lang="en-GB" sz="1800" b="1" dirty="0"/>
              <a:t>Iulian </a:t>
            </a:r>
            <a:r>
              <a:rPr lang="en-GB" sz="1800" b="1" dirty="0" smtClean="0"/>
              <a:t>Antonov</a:t>
            </a:r>
            <a:r>
              <a:rPr lang="en-GB" sz="1800" b="1" baseline="30000" dirty="0" smtClean="0"/>
              <a:t>2</a:t>
            </a:r>
            <a:r>
              <a:rPr lang="en-GB" sz="1800" b="1" dirty="0" smtClean="0"/>
              <a:t>, </a:t>
            </a:r>
            <a:r>
              <a:rPr lang="en-GB" sz="1800" b="1" dirty="0"/>
              <a:t>Sebastian </a:t>
            </a:r>
            <a:r>
              <a:rPr lang="en-GB" sz="1800" b="1" dirty="0" smtClean="0"/>
              <a:t>Baunsgaard</a:t>
            </a:r>
            <a:r>
              <a:rPr lang="en-GB" sz="1800" b="1" baseline="30000" dirty="0" smtClean="0"/>
              <a:t>1</a:t>
            </a:r>
            <a:r>
              <a:rPr lang="en-GB" sz="1800" b="1" dirty="0" smtClean="0"/>
              <a:t>, </a:t>
            </a:r>
            <a:r>
              <a:rPr lang="en-GB" sz="1800" b="1" dirty="0"/>
              <a:t>Mark </a:t>
            </a:r>
            <a:r>
              <a:rPr lang="en-GB" sz="1800" b="1" dirty="0" smtClean="0"/>
              <a:t>Dokter</a:t>
            </a:r>
            <a:r>
              <a:rPr lang="en-GB" sz="1800" b="1" baseline="30000" dirty="0"/>
              <a:t>2</a:t>
            </a:r>
            <a:r>
              <a:rPr lang="en-GB" sz="1800" b="1" dirty="0" smtClean="0"/>
              <a:t>, Robert Ginthör</a:t>
            </a:r>
            <a:r>
              <a:rPr lang="en-GB" sz="1800" b="1" baseline="30000" dirty="0"/>
              <a:t>2</a:t>
            </a:r>
            <a:r>
              <a:rPr lang="en-GB" sz="1800" b="1" dirty="0" smtClean="0"/>
              <a:t>, </a:t>
            </a:r>
            <a:r>
              <a:rPr lang="en-GB" sz="1800" b="1" dirty="0"/>
              <a:t>Kevin </a:t>
            </a:r>
            <a:r>
              <a:rPr lang="en-GB" sz="1800" b="1" dirty="0" smtClean="0"/>
              <a:t>Innerebner</a:t>
            </a:r>
            <a:r>
              <a:rPr lang="en-GB" sz="1800" b="1" baseline="30000" dirty="0"/>
              <a:t>1</a:t>
            </a:r>
            <a:r>
              <a:rPr lang="en-GB" sz="1800" b="1" dirty="0" smtClean="0"/>
              <a:t>, </a:t>
            </a:r>
            <a:r>
              <a:rPr lang="en-GB" sz="1800" b="1" dirty="0" err="1"/>
              <a:t>Florijan</a:t>
            </a:r>
            <a:r>
              <a:rPr lang="en-GB" sz="1800" b="1" dirty="0"/>
              <a:t> </a:t>
            </a:r>
            <a:r>
              <a:rPr lang="en-GB" sz="1800" b="1" dirty="0" smtClean="0"/>
              <a:t>Klezin</a:t>
            </a:r>
            <a:r>
              <a:rPr lang="en-GB" sz="1800" b="1" baseline="30000" dirty="0"/>
              <a:t>2</a:t>
            </a:r>
            <a:r>
              <a:rPr lang="en-GB" sz="1800" b="1" dirty="0" smtClean="0"/>
              <a:t>, </a:t>
            </a:r>
            <a:r>
              <a:rPr lang="en-GB" sz="1800" b="1" dirty="0"/>
              <a:t>Stefanie </a:t>
            </a:r>
            <a:r>
              <a:rPr lang="en-GB" sz="1800" b="1" dirty="0" smtClean="0"/>
              <a:t>Lindstaedt</a:t>
            </a:r>
            <a:r>
              <a:rPr lang="en-GB" sz="1800" b="1" baseline="30000" dirty="0" smtClean="0"/>
              <a:t>1,2</a:t>
            </a:r>
            <a:r>
              <a:rPr lang="en-GB" sz="1800" b="1" dirty="0" smtClean="0"/>
              <a:t>, Arnab Phani</a:t>
            </a:r>
            <a:r>
              <a:rPr lang="en-GB" sz="1800" b="1" baseline="30000" dirty="0"/>
              <a:t>1</a:t>
            </a:r>
            <a:r>
              <a:rPr lang="en-GB" sz="1800" b="1" dirty="0" smtClean="0"/>
              <a:t>, </a:t>
            </a:r>
            <a:r>
              <a:rPr lang="en-GB" sz="1800" b="1" dirty="0"/>
              <a:t>Benjamin </a:t>
            </a:r>
            <a:r>
              <a:rPr lang="en-GB" sz="1800" b="1" dirty="0" smtClean="0"/>
              <a:t>Rath</a:t>
            </a:r>
            <a:r>
              <a:rPr lang="en-GB" sz="1800" b="1" baseline="30000" dirty="0"/>
              <a:t>1</a:t>
            </a:r>
            <a:r>
              <a:rPr lang="en-GB" sz="1800" b="1" dirty="0" smtClean="0"/>
              <a:t>, </a:t>
            </a:r>
            <a:r>
              <a:rPr lang="en-GB" sz="1800" b="1" dirty="0"/>
              <a:t>Berthold </a:t>
            </a:r>
            <a:r>
              <a:rPr lang="en-GB" sz="1800" b="1" dirty="0" smtClean="0"/>
              <a:t>Reinwald</a:t>
            </a:r>
            <a:r>
              <a:rPr lang="en-GB" sz="1800" b="1" baseline="30000" dirty="0" smtClean="0"/>
              <a:t>3</a:t>
            </a:r>
            <a:r>
              <a:rPr lang="en-GB" sz="1800" b="1" dirty="0" smtClean="0"/>
              <a:t>, </a:t>
            </a:r>
            <a:r>
              <a:rPr lang="en-GB" sz="1800" b="1" dirty="0" err="1"/>
              <a:t>Shafaq</a:t>
            </a:r>
            <a:r>
              <a:rPr lang="en-GB" sz="1800" b="1" dirty="0"/>
              <a:t> </a:t>
            </a:r>
            <a:r>
              <a:rPr lang="en-GB" sz="1800" b="1" dirty="0" smtClean="0"/>
              <a:t>Siddiqi</a:t>
            </a:r>
            <a:r>
              <a:rPr lang="en-GB" sz="1800" b="1" baseline="30000" dirty="0"/>
              <a:t>1</a:t>
            </a:r>
            <a:r>
              <a:rPr lang="en-GB" sz="1800" b="1" dirty="0" smtClean="0"/>
              <a:t>, Sebastian </a:t>
            </a:r>
            <a:r>
              <a:rPr lang="en-GB" sz="1800" b="1" dirty="0"/>
              <a:t>Benjamin </a:t>
            </a:r>
            <a:r>
              <a:rPr lang="en-GB" sz="1800" b="1" dirty="0" smtClean="0"/>
              <a:t>Wrede</a:t>
            </a:r>
            <a:r>
              <a:rPr lang="en-GB" sz="1800" b="1" baseline="30000" dirty="0" smtClean="0"/>
              <a:t>2</a:t>
            </a:r>
            <a:endParaRPr lang="en-GB" sz="1800" b="1" dirty="0"/>
          </a:p>
          <a:p>
            <a:endParaRPr lang="en-GB" sz="1400" b="1" dirty="0"/>
          </a:p>
          <a:p>
            <a:r>
              <a:rPr lang="en-GB" sz="1800" baseline="30000" dirty="0" smtClean="0"/>
              <a:t>1</a:t>
            </a:r>
            <a:r>
              <a:rPr lang="en-GB" sz="1800" dirty="0" smtClean="0"/>
              <a:t> </a:t>
            </a:r>
            <a:r>
              <a:rPr lang="en-GB" sz="1800" b="1" dirty="0" smtClean="0"/>
              <a:t>Graz </a:t>
            </a:r>
            <a:r>
              <a:rPr lang="en-GB" sz="1800" b="1" dirty="0"/>
              <a:t>University of </a:t>
            </a:r>
            <a:r>
              <a:rPr lang="en-GB" sz="1800" b="1" dirty="0" smtClean="0"/>
              <a:t>Technology</a:t>
            </a:r>
            <a:r>
              <a:rPr lang="en-GB" sz="1800" dirty="0" smtClean="0"/>
              <a:t>; Graz, Austria</a:t>
            </a:r>
            <a:endParaRPr lang="en-GB" sz="1800" dirty="0"/>
          </a:p>
          <a:p>
            <a:r>
              <a:rPr lang="en-US" sz="1800" baseline="30000" dirty="0" smtClean="0"/>
              <a:t>2</a:t>
            </a:r>
            <a:r>
              <a:rPr lang="en-US" sz="1800" dirty="0" smtClean="0"/>
              <a:t> </a:t>
            </a:r>
            <a:r>
              <a:rPr lang="en-US" sz="1800" b="1" dirty="0" smtClean="0"/>
              <a:t>Know-Center GmbH</a:t>
            </a:r>
            <a:r>
              <a:rPr lang="en-US" sz="1800" dirty="0" smtClean="0"/>
              <a:t>; Graz, Austria</a:t>
            </a:r>
          </a:p>
          <a:p>
            <a:r>
              <a:rPr lang="en-US" sz="1800" baseline="30000" dirty="0" smtClean="0"/>
              <a:t>3</a:t>
            </a:r>
            <a:r>
              <a:rPr lang="en-US" sz="1800" dirty="0" smtClean="0"/>
              <a:t> </a:t>
            </a:r>
            <a:r>
              <a:rPr lang="en-US" sz="1800" b="1" dirty="0" smtClean="0"/>
              <a:t>IBM Research – </a:t>
            </a:r>
            <a:r>
              <a:rPr lang="en-US" sz="1800" b="1" dirty="0" err="1" smtClean="0"/>
              <a:t>Almaden</a:t>
            </a:r>
            <a:r>
              <a:rPr lang="en-US" sz="1800" dirty="0" smtClean="0"/>
              <a:t>; San Jose, CA, USA</a:t>
            </a:r>
            <a:endParaRPr lang="en-GB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477729" y="6430297"/>
            <a:ext cx="559455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TU Graz, Institute of Interactive Systems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58809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726" y="576262"/>
            <a:ext cx="8229599" cy="761470"/>
          </a:xfrm>
        </p:spPr>
        <p:txBody>
          <a:bodyPr/>
          <a:lstStyle/>
          <a:p>
            <a:r>
              <a:rPr lang="en-US" dirty="0"/>
              <a:t>System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SystemDS</a:t>
            </a:r>
            <a:r>
              <a:rPr lang="en-US" dirty="0"/>
              <a:t> Architecture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85" y="1310659"/>
            <a:ext cx="8127248" cy="625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85" y="1310659"/>
            <a:ext cx="8286316" cy="2182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85" y="1310659"/>
            <a:ext cx="8286316" cy="47201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85" y="1310659"/>
            <a:ext cx="8286316" cy="477610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25783" y="4517917"/>
            <a:ext cx="3662527" cy="45720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 </a:t>
            </a:r>
            <a:r>
              <a:rPr lang="en-US" dirty="0"/>
              <a:t>and Reuse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Exploratory data science</a:t>
            </a:r>
            <a:r>
              <a:rPr lang="en-US" dirty="0"/>
              <a:t> (data preprocessing, model configurations)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Reproducibility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 err="1" smtClean="0">
                <a:solidFill>
                  <a:schemeClr val="accent1"/>
                </a:solidFill>
              </a:rPr>
              <a:t>explainability</a:t>
            </a:r>
            <a:r>
              <a:rPr lang="en-US" dirty="0" smtClean="0"/>
              <a:t> </a:t>
            </a:r>
            <a:r>
              <a:rPr lang="en-US" dirty="0"/>
              <a:t>of trained models (data, parameters, prep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Lineage/Provenance as Key </a:t>
            </a:r>
            <a:r>
              <a:rPr lang="en-US" dirty="0"/>
              <a:t>E</a:t>
            </a:r>
            <a:r>
              <a:rPr lang="en-US" dirty="0" smtClean="0"/>
              <a:t>nabling </a:t>
            </a:r>
            <a:r>
              <a:rPr lang="en-US" dirty="0"/>
              <a:t>T</a:t>
            </a:r>
            <a:r>
              <a:rPr lang="en-US" dirty="0" smtClean="0"/>
              <a:t>echnique</a:t>
            </a:r>
          </a:p>
          <a:p>
            <a:pPr lvl="1"/>
            <a:r>
              <a:rPr lang="en-US" dirty="0"/>
              <a:t>M</a:t>
            </a:r>
            <a:r>
              <a:rPr lang="en-US" b="0" dirty="0" smtClean="0"/>
              <a:t>odel </a:t>
            </a:r>
            <a:r>
              <a:rPr lang="en-US" b="0" dirty="0"/>
              <a:t>versioning, reuse of intermediates</a:t>
            </a:r>
            <a:r>
              <a:rPr lang="en-US" b="0" dirty="0" smtClean="0"/>
              <a:t>, incremental maintenance,</a:t>
            </a:r>
            <a:br>
              <a:rPr lang="en-US" b="0" dirty="0" smtClean="0"/>
            </a:br>
            <a:r>
              <a:rPr lang="en-US" b="0" dirty="0" smtClean="0"/>
              <a:t>auto differentiation</a:t>
            </a:r>
            <a:r>
              <a:rPr lang="en-US" b="0" dirty="0"/>
              <a:t>, and </a:t>
            </a:r>
            <a:r>
              <a:rPr lang="en-US" b="0" dirty="0" smtClean="0"/>
              <a:t>debugging (results and intermediates, </a:t>
            </a:r>
            <a:br>
              <a:rPr lang="en-US" b="0" dirty="0" smtClean="0"/>
            </a:br>
            <a:r>
              <a:rPr lang="en-US" b="0" dirty="0" smtClean="0"/>
              <a:t>convergence behavior via query processing over lineage traces)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r>
              <a:rPr lang="en-US" dirty="0" smtClean="0">
                <a:solidFill>
                  <a:srgbClr val="7889FB"/>
                </a:solidFill>
              </a:rPr>
              <a:t> Efficient </a:t>
            </a:r>
            <a:r>
              <a:rPr lang="en-US" dirty="0">
                <a:solidFill>
                  <a:srgbClr val="7889FB"/>
                </a:solidFill>
              </a:rPr>
              <a:t>Lineage Tracing</a:t>
            </a:r>
            <a:endParaRPr lang="en-US" dirty="0"/>
          </a:p>
          <a:p>
            <a:pPr lvl="1"/>
            <a:r>
              <a:rPr lang="en-US" dirty="0" smtClean="0"/>
              <a:t>Tracing </a:t>
            </a:r>
            <a:r>
              <a:rPr lang="en-US" dirty="0"/>
              <a:t>of inputs, literals, and </a:t>
            </a:r>
            <a:r>
              <a:rPr lang="en-US" b="1" dirty="0">
                <a:solidFill>
                  <a:schemeClr val="accent1"/>
                </a:solidFill>
              </a:rPr>
              <a:t>non-determinism</a:t>
            </a:r>
            <a:r>
              <a:rPr lang="en-US" dirty="0"/>
              <a:t> 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Trace lineage of logical operations</a:t>
            </a:r>
            <a:r>
              <a:rPr lang="en-US" dirty="0" smtClean="0"/>
              <a:t> for all live variables, store along outputs,</a:t>
            </a:r>
            <a:br>
              <a:rPr lang="en-US" dirty="0" smtClean="0"/>
            </a:br>
            <a:r>
              <a:rPr lang="en-US" dirty="0" smtClean="0"/>
              <a:t>program/output reconstruction possible: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Proactive deduplication</a:t>
            </a:r>
            <a:r>
              <a:rPr lang="en-US" dirty="0" smtClean="0"/>
              <a:t> </a:t>
            </a:r>
            <a:r>
              <a:rPr lang="en-US" dirty="0"/>
              <a:t>of lineage traces for </a:t>
            </a:r>
            <a:r>
              <a:rPr lang="en-US" dirty="0" smtClean="0"/>
              <a:t>loops, (and functions)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Preliminary </a:t>
            </a:r>
            <a:r>
              <a:rPr lang="en-US" dirty="0"/>
              <a:t>Results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6785" y="5299589"/>
            <a:ext cx="5987846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X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b="1" dirty="0" err="1" smtClean="0">
                <a:latin typeface="Consolas" panose="020B0609020204030204" pitchFamily="49" charset="0"/>
              </a:rPr>
              <a:t>eval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</a:rPr>
              <a:t>deserialize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latin typeface="Consolas" panose="020B0609020204030204" pitchFamily="49" charset="0"/>
              </a:rPr>
              <a:t>serialize</a:t>
            </a:r>
            <a:r>
              <a:rPr lang="en-US" dirty="0" smtClean="0"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lineage</a:t>
            </a:r>
            <a:r>
              <a:rPr lang="en-US" dirty="0" smtClean="0">
                <a:latin typeface="Consolas" panose="020B0609020204030204" pitchFamily="49" charset="0"/>
              </a:rPr>
              <a:t>(X))))</a:t>
            </a:r>
            <a:endParaRPr lang="en-US" dirty="0" smtClean="0">
              <a:latin typeface="Consolas" panose="020B0609020204030204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 </a:t>
            </a:r>
            <a:r>
              <a:rPr lang="en-US" dirty="0"/>
              <a:t>and Reuse, </a:t>
            </a:r>
            <a:r>
              <a:rPr lang="en-US" dirty="0" smtClean="0"/>
              <a:t>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7889FB"/>
                </a:solidFill>
              </a:rPr>
              <a:t>Full Reuse of Intermediates</a:t>
            </a:r>
          </a:p>
          <a:p>
            <a:pPr lvl="1"/>
            <a:r>
              <a:rPr lang="en-US" dirty="0" smtClean="0"/>
              <a:t>Before executing instruction, </a:t>
            </a:r>
            <a:br>
              <a:rPr lang="en-US" dirty="0" smtClean="0"/>
            </a:br>
            <a:r>
              <a:rPr lang="en-US" dirty="0" smtClean="0"/>
              <a:t>probe output lineage in</a:t>
            </a:r>
            <a:r>
              <a:rPr lang="en-US" dirty="0"/>
              <a:t> </a:t>
            </a:r>
            <a:r>
              <a:rPr lang="en-US" dirty="0" smtClean="0"/>
              <a:t>cache 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Map&lt;Lineage, </a:t>
            </a:r>
            <a:r>
              <a:rPr lang="en-US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MatrixBlock</a:t>
            </a: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Cost-based/heuristic caching </a:t>
            </a:r>
            <a:br>
              <a:rPr lang="en-US" dirty="0" smtClean="0"/>
            </a:br>
            <a:r>
              <a:rPr lang="en-US" dirty="0" smtClean="0"/>
              <a:t>and eviction decisions (compiler-assisted)</a:t>
            </a:r>
          </a:p>
          <a:p>
            <a:pPr lvl="1"/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7889FB"/>
                </a:solidFill>
              </a:rPr>
              <a:t>Partial Reuse of Intermediates</a:t>
            </a:r>
          </a:p>
          <a:p>
            <a:pPr lvl="1"/>
            <a:r>
              <a:rPr lang="en-US" b="1" dirty="0" smtClean="0">
                <a:solidFill>
                  <a:schemeClr val="accent1"/>
                </a:solidFill>
              </a:rPr>
              <a:t>Problem:</a:t>
            </a:r>
            <a:r>
              <a:rPr lang="en-US" dirty="0" smtClean="0"/>
              <a:t> Often partial result overlap</a:t>
            </a:r>
          </a:p>
          <a:p>
            <a:pPr lvl="1"/>
            <a:r>
              <a:rPr lang="en-US" dirty="0" smtClean="0"/>
              <a:t>Reuse partial results via dedicated rewrites</a:t>
            </a:r>
            <a:br>
              <a:rPr lang="en-US" dirty="0" smtClean="0"/>
            </a:br>
            <a:r>
              <a:rPr lang="en-US" dirty="0" smtClean="0"/>
              <a:t>(compensation plans)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steplm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Preliminary </a:t>
            </a:r>
            <a:r>
              <a:rPr lang="en-US" dirty="0"/>
              <a:t>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83278" y="1389520"/>
            <a:ext cx="39820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Consolas" panose="020B0609020204030204" pitchFamily="49" charset="0"/>
              </a:rPr>
              <a:t>for</a:t>
            </a:r>
            <a:r>
              <a:rPr lang="en-US" sz="1500" dirty="0" smtClean="0">
                <a:latin typeface="Consolas" panose="020B0609020204030204" pitchFamily="49" charset="0"/>
              </a:rPr>
              <a:t>( </a:t>
            </a:r>
            <a:r>
              <a:rPr lang="en-US" sz="1500" dirty="0" err="1" smtClean="0">
                <a:latin typeface="Consolas" panose="020B0609020204030204" pitchFamily="49" charset="0"/>
              </a:rPr>
              <a:t>i</a:t>
            </a:r>
            <a:r>
              <a:rPr lang="en-US" sz="1500" dirty="0" smtClean="0">
                <a:latin typeface="Consolas" panose="020B0609020204030204" pitchFamily="49" charset="0"/>
              </a:rPr>
              <a:t> in 1:numModels </a:t>
            </a:r>
            <a:r>
              <a:rPr lang="en-US" sz="1500" dirty="0">
                <a:latin typeface="Consolas" panose="020B0609020204030204" pitchFamily="49" charset="0"/>
              </a:rPr>
              <a:t>) </a:t>
            </a:r>
            <a:endParaRPr lang="en-US" sz="1500" dirty="0" smtClean="0">
              <a:latin typeface="Consolas" panose="020B0609020204030204" pitchFamily="49" charset="0"/>
            </a:endParaRPr>
          </a:p>
          <a:p>
            <a:r>
              <a:rPr lang="en-US" sz="1500" dirty="0" smtClean="0">
                <a:latin typeface="Consolas" panose="020B0609020204030204" pitchFamily="49" charset="0"/>
              </a:rPr>
              <a:t>  R[,</a:t>
            </a:r>
            <a:r>
              <a:rPr lang="en-US" sz="1500" dirty="0" err="1" smtClean="0">
                <a:latin typeface="Consolas" panose="020B0609020204030204" pitchFamily="49" charset="0"/>
              </a:rPr>
              <a:t>i</a:t>
            </a:r>
            <a:r>
              <a:rPr lang="en-US" sz="1500" dirty="0" smtClean="0">
                <a:latin typeface="Consolas" panose="020B0609020204030204" pitchFamily="49" charset="0"/>
              </a:rPr>
              <a:t>] = </a:t>
            </a:r>
            <a:r>
              <a:rPr lang="en-US" sz="15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lm</a:t>
            </a:r>
            <a:r>
              <a:rPr lang="en-US" sz="1500" dirty="0" smtClean="0">
                <a:latin typeface="Consolas" panose="020B0609020204030204" pitchFamily="49" charset="0"/>
              </a:rPr>
              <a:t>(X, y, </a:t>
            </a:r>
            <a:r>
              <a:rPr lang="en-US" sz="15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lambda[</a:t>
            </a:r>
            <a:r>
              <a:rPr lang="en-US" sz="1500" b="1" dirty="0" err="1" smtClean="0">
                <a:solidFill>
                  <a:srgbClr val="7889FB"/>
                </a:solidFill>
                <a:latin typeface="Consolas" panose="020B0609020204030204" pitchFamily="49" charset="0"/>
              </a:rPr>
              <a:t>i</a:t>
            </a:r>
            <a:r>
              <a:rPr lang="en-US" sz="1500" b="1" dirty="0" smtClean="0">
                <a:solidFill>
                  <a:srgbClr val="7889FB"/>
                </a:solidFill>
                <a:latin typeface="Consolas" panose="020B0609020204030204" pitchFamily="49" charset="0"/>
              </a:rPr>
              <a:t>,]</a:t>
            </a:r>
            <a:r>
              <a:rPr lang="en-US" sz="1500" dirty="0" smtClean="0">
                <a:latin typeface="Consolas" panose="020B0609020204030204" pitchFamily="49" charset="0"/>
              </a:rPr>
              <a:t>, ...)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6248399" y="2054745"/>
            <a:ext cx="2576056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m_lmDS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(X),1)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(X) %*% X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+ </a:t>
            </a:r>
            <a:r>
              <a:rPr lang="en-US" sz="1200" b="1" dirty="0" err="1">
                <a:solidFill>
                  <a:srgbClr val="7889FB"/>
                </a:solidFill>
                <a:latin typeface="Consolas" panose="020B0609020204030204" pitchFamily="49" charset="0"/>
              </a:rPr>
              <a:t>diag</a:t>
            </a:r>
            <a:r>
              <a:rPr lang="en-US" sz="1200" dirty="0">
                <a:solidFill>
                  <a:srgbClr val="7889FB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(X) %*% y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solve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6150180" y="3630278"/>
            <a:ext cx="2748110" cy="2003603"/>
          </a:xfrm>
          <a:prstGeom prst="foldedCorner">
            <a:avLst>
              <a:gd name="adj" fmla="val 98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m_steplm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continue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parfor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in 1:n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!fixed[1,i]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cbind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, X[,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(Xi,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(AIC)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 }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365922" y="4553550"/>
            <a:ext cx="593273" cy="1019762"/>
            <a:chOff x="4315226" y="4559895"/>
            <a:chExt cx="593273" cy="1019762"/>
          </a:xfrm>
        </p:grpSpPr>
        <p:sp>
          <p:nvSpPr>
            <p:cNvPr id="20" name="Rectangle 19"/>
            <p:cNvSpPr/>
            <p:nvPr/>
          </p:nvSpPr>
          <p:spPr>
            <a:xfrm rot="5400000">
              <a:off x="4057402" y="4817719"/>
              <a:ext cx="1019762" cy="504114"/>
            </a:xfrm>
            <a:prstGeom prst="rect">
              <a:avLst/>
            </a:prstGeom>
            <a:solidFill>
              <a:srgbClr val="7889FB"/>
            </a:solidFill>
            <a:ln w="25400" cap="flat" cmpd="sng" algn="ctr">
              <a:solidFill>
                <a:srgbClr val="7889F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5400000" flipV="1">
              <a:off x="4359122" y="5030279"/>
              <a:ext cx="1019762" cy="7899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7889F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3511460" y="5433538"/>
            <a:ext cx="593273" cy="1019762"/>
            <a:chOff x="4315226" y="4559895"/>
            <a:chExt cx="593273" cy="1019762"/>
          </a:xfrm>
        </p:grpSpPr>
        <p:sp>
          <p:nvSpPr>
            <p:cNvPr id="24" name="Rectangle 23"/>
            <p:cNvSpPr/>
            <p:nvPr/>
          </p:nvSpPr>
          <p:spPr>
            <a:xfrm rot="5400000">
              <a:off x="4057402" y="4817719"/>
              <a:ext cx="1019762" cy="504114"/>
            </a:xfrm>
            <a:prstGeom prst="rect">
              <a:avLst/>
            </a:prstGeom>
            <a:solidFill>
              <a:srgbClr val="7889FB"/>
            </a:solidFill>
            <a:ln w="25400" cap="flat" cmpd="sng" algn="ctr">
              <a:solidFill>
                <a:srgbClr val="7889F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 flipV="1">
              <a:off x="4359122" y="5030279"/>
              <a:ext cx="1019762" cy="78993"/>
            </a:xfrm>
            <a:prstGeom prst="rect">
              <a:avLst/>
            </a:prstGeom>
            <a:solidFill>
              <a:schemeClr val="accent1"/>
            </a:solidFill>
            <a:ln w="25400" cap="flat" cmpd="sng" algn="ctr">
              <a:solidFill>
                <a:srgbClr val="7889FB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50534" y="4832996"/>
            <a:ext cx="37515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0714" y="5722816"/>
            <a:ext cx="50984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6420465" y="1914022"/>
            <a:ext cx="570270" cy="11122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5400000">
            <a:off x="4352707" y="5638485"/>
            <a:ext cx="520712" cy="504114"/>
          </a:xfrm>
          <a:prstGeom prst="rect">
            <a:avLst/>
          </a:prstGeom>
          <a:solidFill>
            <a:srgbClr val="7889FB"/>
          </a:solidFill>
          <a:ln w="25400" cap="flat" cmpd="sng" algn="ctr">
            <a:solidFill>
              <a:srgbClr val="7889F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 rot="5400000" flipV="1">
            <a:off x="4659345" y="5851046"/>
            <a:ext cx="520713" cy="78995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7889F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 rot="10800000" flipV="1">
            <a:off x="4365018" y="6165977"/>
            <a:ext cx="505352" cy="78996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7889F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 rot="5400000" flipV="1">
            <a:off x="4875453" y="6163521"/>
            <a:ext cx="83911" cy="78995"/>
          </a:xfrm>
          <a:prstGeom prst="rect">
            <a:avLst/>
          </a:prstGeom>
          <a:solidFill>
            <a:schemeClr val="accent1"/>
          </a:solidFill>
          <a:ln w="25400" cap="flat" cmpd="sng" algn="ctr">
            <a:solidFill>
              <a:srgbClr val="7889F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7963" y="1024014"/>
            <a:ext cx="274320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O(k(mn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O(</a:t>
            </a:r>
            <a:r>
              <a:rPr lang="en-US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baseline="30000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+kn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US" dirty="0" smtClean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536943" y="5831228"/>
            <a:ext cx="340067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O(n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))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O(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+n</a:t>
            </a:r>
            <a:r>
              <a:rPr lang="en-US" baseline="300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)</a:t>
            </a:r>
            <a:endParaRPr lang="en-US" dirty="0" smtClean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5969" y="5192273"/>
            <a:ext cx="95506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&gt;&gt;n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H="1" flipV="1">
            <a:off x="8750710" y="3139030"/>
            <a:ext cx="1" cy="1414519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87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6" grpId="0"/>
      <p:bldP spid="27" grpId="0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333" y="1721642"/>
            <a:ext cx="3498780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467" y="1728028"/>
            <a:ext cx="3517445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(Hyper-</a:t>
            </a:r>
            <a:r>
              <a:rPr lang="en-US" dirty="0" err="1" smtClean="0"/>
              <a:t>Param</a:t>
            </a:r>
            <a:r>
              <a:rPr lang="en-US" dirty="0" smtClean="0"/>
              <a:t> Opt)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34276" y="1377790"/>
            <a:ext cx="195661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Dense, 100K x 1K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2033" y="1382705"/>
            <a:ext cx="195661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Sparse, 100K x 1K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sz="700" dirty="0" smtClean="0"/>
          </a:p>
          <a:p>
            <a:r>
              <a:rPr lang="en-US" dirty="0" smtClean="0"/>
              <a:t>Baselines</a:t>
            </a:r>
          </a:p>
          <a:p>
            <a:pPr marL="0" indent="0">
              <a:buNone/>
            </a:pPr>
            <a:r>
              <a:rPr lang="en-US" b="0" dirty="0" smtClean="0"/>
              <a:t>   </a:t>
            </a:r>
            <a:r>
              <a:rPr lang="en-US" b="0"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accent1"/>
                </a:solidFill>
              </a:rPr>
              <a:t>TF1.13</a:t>
            </a:r>
            <a:r>
              <a:rPr lang="en-US" b="0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Full </a:t>
            </a:r>
            <a:br>
              <a:rPr lang="en-US" dirty="0" smtClean="0"/>
            </a:br>
            <a:r>
              <a:rPr lang="en-US" dirty="0" smtClean="0"/>
              <a:t>Reuse</a:t>
            </a:r>
          </a:p>
          <a:p>
            <a:pPr marL="0" indent="0">
              <a:buNone/>
            </a:pPr>
            <a:r>
              <a:rPr lang="en-US" dirty="0" smtClean="0"/>
              <a:t>   </a:t>
            </a:r>
            <a:r>
              <a:rPr lang="en-US" b="0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TF2.0</a:t>
            </a:r>
            <a:r>
              <a:rPr lang="en-US" b="0" dirty="0" smtClean="0"/>
              <a:t>)</a:t>
            </a:r>
            <a:endParaRPr lang="en-US" b="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937" y="4098632"/>
            <a:ext cx="3553176" cy="21796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048" y="4098632"/>
            <a:ext cx="3564528" cy="22022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/>
          <a:srcRect t="1" b="1898"/>
          <a:stretch/>
        </p:blipFill>
        <p:spPr>
          <a:xfrm>
            <a:off x="1914332" y="4018246"/>
            <a:ext cx="3558625" cy="23096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b="841"/>
          <a:stretch/>
        </p:blipFill>
        <p:spPr>
          <a:xfrm>
            <a:off x="5513351" y="4034515"/>
            <a:ext cx="3535011" cy="229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1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(Cross Validation)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 dirty="0" smtClean="0"/>
              <a:t>Reuse </a:t>
            </a:r>
            <a:r>
              <a:rPr lang="en-US" b="0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TF2.0</a:t>
            </a:r>
            <a:r>
              <a:rPr lang="en-US" b="0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Preliminary Results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4699" y="4941119"/>
            <a:ext cx="7924800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#1 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Competitive baseline performance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ML training (dense, sparse)</a:t>
            </a:r>
          </a:p>
          <a:p>
            <a:pPr algn="ctr">
              <a:spcAft>
                <a:spcPts val="600"/>
              </a:spcAft>
            </a:pP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#2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Large improvements due to 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fine-grained </a:t>
            </a:r>
            <a:r>
              <a:rPr lang="en-US" sz="20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redundancy </a:t>
            </a:r>
            <a:r>
              <a:rPr lang="en-US" sz="2000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9" y="2148069"/>
            <a:ext cx="3900960" cy="2561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598" y="2152445"/>
            <a:ext cx="3914893" cy="2556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44866" y="1778737"/>
            <a:ext cx="195661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Dense, 100K x 1K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24482" y="1783113"/>
            <a:ext cx="1956619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Sparse, 1M x 1K</a:t>
            </a:r>
          </a:p>
        </p:txBody>
      </p:sp>
    </p:spTree>
    <p:extLst>
      <p:ext uri="{BB962C8B-B14F-4D97-AF65-F5344CB8AC3E}">
        <p14:creationId xmlns:p14="http://schemas.microsoft.com/office/powerpoint/2010/main" val="418166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725" y="1310400"/>
            <a:ext cx="8229600" cy="4975848"/>
          </a:xfrm>
        </p:spPr>
        <p:txBody>
          <a:bodyPr/>
          <a:lstStyle/>
          <a:p>
            <a:r>
              <a:rPr lang="en-US" dirty="0"/>
              <a:t>Summary: </a:t>
            </a:r>
            <a:r>
              <a:rPr lang="en-US" dirty="0" err="1">
                <a:solidFill>
                  <a:schemeClr val="accent1"/>
                </a:solidFill>
              </a:rPr>
              <a:t>SystemML</a:t>
            </a:r>
            <a:r>
              <a:rPr lang="en-US" dirty="0">
                <a:solidFill>
                  <a:schemeClr val="accent1"/>
                </a:solidFill>
              </a:rPr>
              <a:t> is dead</a:t>
            </a:r>
            <a:r>
              <a:rPr lang="en-US" dirty="0"/>
              <a:t>, </a:t>
            </a:r>
            <a:r>
              <a:rPr lang="en-US" dirty="0">
                <a:solidFill>
                  <a:srgbClr val="7889FB"/>
                </a:solidFill>
              </a:rPr>
              <a:t>long live </a:t>
            </a:r>
            <a:r>
              <a:rPr lang="en-US" dirty="0" err="1">
                <a:solidFill>
                  <a:srgbClr val="7889FB"/>
                </a:solidFill>
              </a:rPr>
              <a:t>SystemDS</a:t>
            </a:r>
            <a:endParaRPr lang="en-US" dirty="0">
              <a:solidFill>
                <a:srgbClr val="7889FB"/>
              </a:solidFill>
            </a:endParaRPr>
          </a:p>
          <a:p>
            <a:pPr lvl="1"/>
            <a:r>
              <a:rPr lang="en-US" dirty="0"/>
              <a:t>Vision and system architecture of </a:t>
            </a:r>
            <a:r>
              <a:rPr lang="en-US" dirty="0" err="1" smtClean="0"/>
              <a:t>SystemDS</a:t>
            </a:r>
            <a:endParaRPr lang="en-US" dirty="0"/>
          </a:p>
          <a:p>
            <a:pPr lvl="1"/>
            <a:r>
              <a:rPr lang="en-US" dirty="0"/>
              <a:t>Selected research directions and preliminary results</a:t>
            </a:r>
          </a:p>
          <a:p>
            <a:pPr lvl="1"/>
            <a:endParaRPr lang="en-US" sz="1200" dirty="0"/>
          </a:p>
          <a:p>
            <a:r>
              <a:rPr lang="en-US" dirty="0"/>
              <a:t>#1 </a:t>
            </a:r>
            <a:r>
              <a:rPr lang="en-US" dirty="0">
                <a:solidFill>
                  <a:srgbClr val="7889FB"/>
                </a:solidFill>
              </a:rPr>
              <a:t>Support for data science lifecycle tasks</a:t>
            </a:r>
            <a:r>
              <a:rPr lang="en-US" dirty="0"/>
              <a:t> </a:t>
            </a:r>
            <a:r>
              <a:rPr lang="en-US" b="0" dirty="0"/>
              <a:t>(data prep, training, debugging),</a:t>
            </a:r>
            <a:r>
              <a:rPr lang="en-US" dirty="0"/>
              <a:t> </a:t>
            </a:r>
            <a:r>
              <a:rPr lang="en-US" dirty="0">
                <a:solidFill>
                  <a:srgbClr val="7889FB"/>
                </a:solidFill>
              </a:rPr>
              <a:t>users w/ different expertise</a:t>
            </a:r>
            <a:r>
              <a:rPr lang="en-US" dirty="0"/>
              <a:t> </a:t>
            </a:r>
            <a:r>
              <a:rPr lang="en-US" b="0" dirty="0"/>
              <a:t>(ML researcher, data scientist, domain expert)</a:t>
            </a:r>
          </a:p>
          <a:p>
            <a:pPr lvl="1"/>
            <a:endParaRPr lang="en-US" sz="1200" dirty="0"/>
          </a:p>
          <a:p>
            <a:r>
              <a:rPr lang="en-US" dirty="0"/>
              <a:t>#2 </a:t>
            </a:r>
            <a:r>
              <a:rPr lang="en-US" dirty="0">
                <a:solidFill>
                  <a:srgbClr val="7889FB"/>
                </a:solidFill>
              </a:rPr>
              <a:t>Support for local, distributed, and federated ML</a:t>
            </a:r>
            <a:r>
              <a:rPr lang="en-US" dirty="0"/>
              <a:t>, </a:t>
            </a:r>
            <a:br>
              <a:rPr lang="en-US" dirty="0"/>
            </a:br>
            <a:r>
              <a:rPr lang="en-US" b="0" dirty="0" smtClean="0"/>
              <a:t>optimizing compiler and parallelization </a:t>
            </a:r>
            <a:r>
              <a:rPr lang="en-US" b="0" dirty="0"/>
              <a:t>strategies</a:t>
            </a:r>
          </a:p>
          <a:p>
            <a:pPr lvl="1"/>
            <a:endParaRPr lang="en-US" sz="1200" dirty="0"/>
          </a:p>
          <a:p>
            <a:r>
              <a:rPr lang="en-US" dirty="0"/>
              <a:t>#3 </a:t>
            </a:r>
            <a:r>
              <a:rPr lang="en-US" dirty="0">
                <a:solidFill>
                  <a:srgbClr val="7889FB"/>
                </a:solidFill>
              </a:rPr>
              <a:t>Underlying data model of heterogeneous </a:t>
            </a:r>
            <a:r>
              <a:rPr lang="en-US" dirty="0" smtClean="0">
                <a:solidFill>
                  <a:srgbClr val="7889FB"/>
                </a:solidFill>
              </a:rPr>
              <a:t>tensors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b="0" dirty="0"/>
              <a:t>w/ native support for lineage tracing and exploitation, </a:t>
            </a:r>
            <a:br>
              <a:rPr lang="en-US" b="0" dirty="0"/>
            </a:br>
            <a:r>
              <a:rPr lang="en-US" b="0" dirty="0"/>
              <a:t>and automatic data reorganization and specialization</a:t>
            </a:r>
          </a:p>
          <a:p>
            <a:pPr lvl="1"/>
            <a:endParaRPr lang="en-US" sz="1200" dirty="0"/>
          </a:p>
          <a:p>
            <a:r>
              <a:rPr lang="en-US" dirty="0"/>
              <a:t>We’re open: </a:t>
            </a:r>
            <a:r>
              <a:rPr lang="en-US" b="0" dirty="0"/>
              <a:t>use as baseline or testbed, integrate your work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8" t="4883" r="15699" b="5690"/>
          <a:stretch/>
        </p:blipFill>
        <p:spPr>
          <a:xfrm>
            <a:off x="7685145" y="5364873"/>
            <a:ext cx="865239" cy="656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13" y="4391231"/>
            <a:ext cx="1163305" cy="239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05" b="-7603"/>
          <a:stretch/>
        </p:blipFill>
        <p:spPr>
          <a:xfrm>
            <a:off x="7929549" y="3980925"/>
            <a:ext cx="877987" cy="3791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79" y="3933390"/>
            <a:ext cx="823009" cy="460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5" t="10125" r="25398" b="6951"/>
          <a:stretch/>
        </p:blipFill>
        <p:spPr>
          <a:xfrm>
            <a:off x="7494520" y="3261123"/>
            <a:ext cx="993058" cy="6722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71401" y="1389116"/>
            <a:ext cx="1428017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err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SystemDS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339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748" y="1525590"/>
            <a:ext cx="8721352" cy="1299604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accent1"/>
                </a:solidFill>
              </a:rPr>
              <a:t>Thanks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6748" y="3017780"/>
            <a:ext cx="8721352" cy="2596984"/>
          </a:xfrm>
        </p:spPr>
        <p:txBody>
          <a:bodyPr/>
          <a:lstStyle/>
          <a:p>
            <a:r>
              <a:rPr lang="en-US" dirty="0"/>
              <a:t>Iulian </a:t>
            </a:r>
            <a:r>
              <a:rPr lang="en-US" dirty="0" err="1"/>
              <a:t>Antonov</a:t>
            </a:r>
            <a:r>
              <a:rPr lang="en-US" dirty="0"/>
              <a:t>, Sebastian </a:t>
            </a:r>
            <a:r>
              <a:rPr lang="en-US" dirty="0" err="1"/>
              <a:t>Baunsgaard</a:t>
            </a:r>
            <a:r>
              <a:rPr lang="en-US" dirty="0"/>
              <a:t>, Mark </a:t>
            </a:r>
            <a:r>
              <a:rPr lang="en-US" dirty="0" err="1"/>
              <a:t>Dokter</a:t>
            </a:r>
            <a:r>
              <a:rPr lang="en-US" dirty="0"/>
              <a:t>, Robert </a:t>
            </a:r>
            <a:r>
              <a:rPr lang="en-US" dirty="0" err="1"/>
              <a:t>Ginthör</a:t>
            </a:r>
            <a:r>
              <a:rPr lang="en-US" dirty="0"/>
              <a:t>, Kevin </a:t>
            </a:r>
            <a:r>
              <a:rPr lang="en-US" dirty="0" err="1"/>
              <a:t>Innerebner</a:t>
            </a:r>
            <a:r>
              <a:rPr lang="en-US" dirty="0"/>
              <a:t>, </a:t>
            </a:r>
            <a:r>
              <a:rPr lang="en-US" dirty="0" err="1"/>
              <a:t>Florijan</a:t>
            </a:r>
            <a:r>
              <a:rPr lang="en-US" dirty="0"/>
              <a:t> </a:t>
            </a:r>
            <a:r>
              <a:rPr lang="en-US" dirty="0" err="1"/>
              <a:t>Klezin</a:t>
            </a:r>
            <a:r>
              <a:rPr lang="en-US" dirty="0"/>
              <a:t>, Stefanie </a:t>
            </a:r>
            <a:r>
              <a:rPr lang="en-US" dirty="0" err="1"/>
              <a:t>Lindstaedt</a:t>
            </a:r>
            <a:r>
              <a:rPr lang="en-US" dirty="0"/>
              <a:t>, Philipp </a:t>
            </a:r>
            <a:r>
              <a:rPr lang="en-US" dirty="0" err="1"/>
              <a:t>Ortner</a:t>
            </a:r>
            <a:r>
              <a:rPr lang="en-US" dirty="0"/>
              <a:t>, Norbert Pfeifer, Arnab </a:t>
            </a:r>
            <a:r>
              <a:rPr lang="en-US" dirty="0" err="1"/>
              <a:t>Phani</a:t>
            </a:r>
            <a:r>
              <a:rPr lang="en-US" dirty="0"/>
              <a:t>, Benjamin </a:t>
            </a:r>
            <a:r>
              <a:rPr lang="en-US" dirty="0" err="1"/>
              <a:t>Rath</a:t>
            </a:r>
            <a:r>
              <a:rPr lang="en-US" dirty="0"/>
              <a:t>, Berthold </a:t>
            </a:r>
            <a:r>
              <a:rPr lang="en-US" dirty="0" err="1"/>
              <a:t>Reinwald</a:t>
            </a:r>
            <a:r>
              <a:rPr lang="en-US" dirty="0"/>
              <a:t>, Svetlana </a:t>
            </a:r>
            <a:r>
              <a:rPr lang="en-US" dirty="0" err="1"/>
              <a:t>Sagadeeva</a:t>
            </a:r>
            <a:r>
              <a:rPr lang="en-US" dirty="0"/>
              <a:t>, </a:t>
            </a:r>
            <a:r>
              <a:rPr lang="en-US" dirty="0" err="1"/>
              <a:t>Afan</a:t>
            </a:r>
            <a:r>
              <a:rPr lang="en-US" dirty="0"/>
              <a:t> </a:t>
            </a:r>
            <a:r>
              <a:rPr lang="en-US" dirty="0" err="1"/>
              <a:t>Secic</a:t>
            </a:r>
            <a:r>
              <a:rPr lang="en-US" dirty="0"/>
              <a:t>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Shafaq</a:t>
            </a:r>
            <a:r>
              <a:rPr lang="en-US" dirty="0" smtClean="0"/>
              <a:t> </a:t>
            </a:r>
            <a:r>
              <a:rPr lang="en-US" dirty="0"/>
              <a:t>Siddiqi, Sebastian Benjamin </a:t>
            </a:r>
            <a:r>
              <a:rPr lang="en-US" dirty="0" err="1"/>
              <a:t>Wrede</a:t>
            </a:r>
            <a:endParaRPr lang="en-US" dirty="0"/>
          </a:p>
          <a:p>
            <a:r>
              <a:rPr lang="en-US" sz="1200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 well as entire </a:t>
            </a:r>
            <a:r>
              <a:rPr lang="en-US" b="1" dirty="0">
                <a:solidFill>
                  <a:srgbClr val="7889FB"/>
                </a:solidFill>
              </a:rPr>
              <a:t>Apache </a:t>
            </a:r>
            <a:r>
              <a:rPr lang="en-US" b="1" dirty="0" err="1">
                <a:solidFill>
                  <a:srgbClr val="7889FB"/>
                </a:solidFill>
              </a:rPr>
              <a:t>SystemML</a:t>
            </a:r>
            <a:r>
              <a:rPr lang="en-US" dirty="0"/>
              <a:t> </a:t>
            </a:r>
            <a:r>
              <a:rPr lang="en-US" dirty="0" smtClean="0"/>
              <a:t>team,</a:t>
            </a:r>
            <a:br>
              <a:rPr lang="en-US" dirty="0" smtClean="0"/>
            </a:br>
            <a:r>
              <a:rPr lang="en-US" b="1" dirty="0" smtClean="0">
                <a:solidFill>
                  <a:srgbClr val="7889FB"/>
                </a:solidFill>
              </a:rPr>
              <a:t>CIDR</a:t>
            </a:r>
            <a:r>
              <a:rPr lang="en-US" dirty="0" smtClean="0"/>
              <a:t> reviewers, </a:t>
            </a:r>
            <a:r>
              <a:rPr lang="en-US" b="1" dirty="0" err="1" smtClean="0">
                <a:solidFill>
                  <a:srgbClr val="7889FB"/>
                </a:solidFill>
              </a:rPr>
              <a:t>ExDRa</a:t>
            </a:r>
            <a:r>
              <a:rPr lang="en-US" b="1" dirty="0" smtClean="0">
                <a:solidFill>
                  <a:srgbClr val="7889FB"/>
                </a:solidFill>
              </a:rPr>
              <a:t> project</a:t>
            </a:r>
            <a:r>
              <a:rPr lang="en-US" dirty="0" smtClean="0"/>
              <a:t> team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96711" y="1006888"/>
            <a:ext cx="60484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hlinkClick r:id="rId2"/>
              </a:rPr>
              <a:t>https://</a:t>
            </a:r>
            <a:r>
              <a:rPr lang="en-US" sz="2600" dirty="0" smtClean="0">
                <a:hlinkClick r:id="rId2"/>
              </a:rPr>
              <a:t>github.com/tugraz-isds/systemds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9039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61" y="2691388"/>
            <a:ext cx="6402175" cy="2120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80% Argument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Sourcing Effort</a:t>
            </a:r>
          </a:p>
          <a:p>
            <a:pPr lvl="1"/>
            <a:r>
              <a:rPr lang="en-US" dirty="0" smtClean="0"/>
              <a:t>Data scientists spend </a:t>
            </a:r>
            <a:r>
              <a:rPr lang="en-US" b="1" dirty="0" smtClean="0">
                <a:solidFill>
                  <a:schemeClr val="accent1"/>
                </a:solidFill>
              </a:rPr>
              <a:t>80-90% time</a:t>
            </a:r>
            <a:r>
              <a:rPr lang="en-US" dirty="0" smtClean="0"/>
              <a:t> on finding </a:t>
            </a:r>
            <a:br>
              <a:rPr lang="en-US" dirty="0" smtClean="0"/>
            </a:br>
            <a:r>
              <a:rPr lang="en-US" dirty="0" smtClean="0"/>
              <a:t>relevant datasets and data integration/cleaning.</a:t>
            </a:r>
          </a:p>
          <a:p>
            <a:pPr lvl="1"/>
            <a:endParaRPr lang="en-US" sz="700" dirty="0"/>
          </a:p>
          <a:p>
            <a:r>
              <a:rPr lang="en-US" dirty="0" smtClean="0"/>
              <a:t>Technical Debts in ML Systems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Glue code, pipeline jungles, dead code paths</a:t>
            </a:r>
          </a:p>
          <a:p>
            <a:pPr lvl="1"/>
            <a:r>
              <a:rPr lang="en-US" dirty="0" smtClean="0"/>
              <a:t>Plain-old-data </a:t>
            </a:r>
            <a:r>
              <a:rPr lang="en-US" dirty="0"/>
              <a:t>types, multiple languages, prototypes</a:t>
            </a:r>
          </a:p>
          <a:p>
            <a:pPr lvl="1"/>
            <a:r>
              <a:rPr lang="en-US" dirty="0" smtClean="0"/>
              <a:t>Abstraction and configuration debts</a:t>
            </a:r>
          </a:p>
          <a:p>
            <a:pPr lvl="1"/>
            <a:r>
              <a:rPr lang="en-US" dirty="0" smtClean="0"/>
              <a:t>Data testing, reproducibility, process management, and cultural debts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SystemDS</a:t>
            </a:r>
            <a:r>
              <a:rPr lang="en-US" dirty="0" smtClean="0"/>
              <a:t> Motivation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00800" y="1389620"/>
            <a:ext cx="2549526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[Michael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Stonebraker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Ihab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Ilyas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Integration: The Current Status and the Way Forward. 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IEEE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Data Eng. Bull. 41(2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(2018)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5007" y="3858569"/>
            <a:ext cx="1675317" cy="9541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[D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Sculley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et al.: Hidden Technical Debt in Machine Learning Systems.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NIPS </a:t>
            </a:r>
            <a:r>
              <a:rPr 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3747765" y="3796843"/>
            <a:ext cx="341393" cy="2525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 smtClean="0"/>
              <a:t>ML</a:t>
            </a:r>
            <a:endParaRPr lang="en-US" sz="1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030" y="4827086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030" y="2373044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</p:spTree>
    <p:extLst>
      <p:ext uri="{BB962C8B-B14F-4D97-AF65-F5344CB8AC3E}">
        <p14:creationId xmlns:p14="http://schemas.microsoft.com/office/powerpoint/2010/main" val="16192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Linear Regression Conjugate Gradient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SystemML</a:t>
            </a:r>
            <a:r>
              <a:rPr lang="en-US" dirty="0"/>
              <a:t>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24214" y="1254410"/>
            <a:ext cx="50441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X =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read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$1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); # n x m matrix</a:t>
            </a:r>
          </a:p>
          <a:p>
            <a:r>
              <a:rPr lang="es-ES" sz="1600" b="1" dirty="0">
                <a:latin typeface="Consolas" pitchFamily="49" charset="0"/>
                <a:cs typeface="Consolas" pitchFamily="49" charset="0"/>
              </a:rPr>
              <a:t>2:</a:t>
            </a:r>
            <a:r>
              <a:rPr lang="es-ES" sz="1600" dirty="0">
                <a:latin typeface="Consolas" pitchFamily="49" charset="0"/>
                <a:cs typeface="Consolas" pitchFamily="49" charset="0"/>
              </a:rPr>
              <a:t>  y = </a:t>
            </a:r>
            <a:r>
              <a:rPr lang="es-ES" sz="1600" b="1" dirty="0" err="1">
                <a:latin typeface="Consolas" pitchFamily="49" charset="0"/>
                <a:cs typeface="Consolas" pitchFamily="49" charset="0"/>
              </a:rPr>
              <a:t>read</a:t>
            </a:r>
            <a:r>
              <a:rPr lang="es-ES" sz="1600" dirty="0">
                <a:latin typeface="Consolas" pitchFamily="49" charset="0"/>
                <a:cs typeface="Consolas" pitchFamily="49" charset="0"/>
              </a:rPr>
              <a:t>(</a:t>
            </a:r>
            <a:r>
              <a:rPr lang="es-ES" sz="1600" b="1" dirty="0">
                <a:latin typeface="Consolas" pitchFamily="49" charset="0"/>
                <a:cs typeface="Consolas" pitchFamily="49" charset="0"/>
              </a:rPr>
              <a:t>$2</a:t>
            </a:r>
            <a:r>
              <a:rPr lang="es-ES" sz="1600" dirty="0">
                <a:latin typeface="Consolas" pitchFamily="49" charset="0"/>
                <a:cs typeface="Consolas" pitchFamily="49" charset="0"/>
              </a:rPr>
              <a:t>); # n x 1 vector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3: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maxi = 50; lambda = 0.001; </a:t>
            </a:r>
            <a:br>
              <a:rPr lang="en-US" sz="1600" dirty="0">
                <a:latin typeface="Consolas" pitchFamily="49" charset="0"/>
                <a:cs typeface="Consolas" pitchFamily="49" charset="0"/>
              </a:rPr>
            </a:br>
            <a:r>
              <a:rPr lang="en-US" sz="1600" b="1" dirty="0">
                <a:latin typeface="Consolas" pitchFamily="49" charset="0"/>
                <a:cs typeface="Consolas" pitchFamily="49" charset="0"/>
              </a:rPr>
              <a:t>4: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intercept =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$3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5: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...</a:t>
            </a:r>
          </a:p>
          <a:p>
            <a:r>
              <a:rPr lang="fr-FR" sz="1600" b="1" dirty="0">
                <a:latin typeface="Consolas" pitchFamily="49" charset="0"/>
                <a:cs typeface="Consolas" pitchFamily="49" charset="0"/>
              </a:rPr>
              <a:t>6: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  r = -</a:t>
            </a:r>
            <a:r>
              <a:rPr lang="fr-F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1600" b="1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fr-F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(X) %*% y)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; </a:t>
            </a:r>
          </a:p>
          <a:p>
            <a:r>
              <a:rPr lang="pt-BR" sz="1600" b="1" dirty="0">
                <a:latin typeface="Consolas" pitchFamily="49" charset="0"/>
                <a:cs typeface="Consolas" pitchFamily="49" charset="0"/>
              </a:rPr>
              <a:t>7: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 norm_r2 = </a:t>
            </a:r>
            <a:r>
              <a:rPr lang="pt-BR" sz="1600" b="1" dirty="0">
                <a:latin typeface="Consolas" pitchFamily="49" charset="0"/>
                <a:cs typeface="Consolas" pitchFamily="49" charset="0"/>
              </a:rPr>
              <a:t>sum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(r * r); p = -r;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8</a:t>
            </a:r>
            <a:r>
              <a:rPr lang="pl-PL" sz="1600" b="1" dirty="0">
                <a:latin typeface="Consolas" pitchFamily="49" charset="0"/>
                <a:cs typeface="Consolas" pitchFamily="49" charset="0"/>
              </a:rPr>
              <a:t>: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w = </a:t>
            </a:r>
            <a:r>
              <a:rPr lang="pl-PL" sz="1600" b="1" dirty="0">
                <a:latin typeface="Consolas" pitchFamily="49" charset="0"/>
                <a:cs typeface="Consolas" pitchFamily="49" charset="0"/>
              </a:rPr>
              <a:t>matrix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(0, </a:t>
            </a:r>
            <a:r>
              <a:rPr lang="pl-PL" sz="1600" b="1" dirty="0">
                <a:latin typeface="Consolas" pitchFamily="49" charset="0"/>
                <a:cs typeface="Consolas" pitchFamily="49" charset="0"/>
              </a:rPr>
              <a:t>ncol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(X), 1); i = 0;</a:t>
            </a:r>
          </a:p>
          <a:p>
            <a:r>
              <a:rPr lang="pt-BR" sz="1600" b="1" dirty="0">
                <a:latin typeface="Consolas" pitchFamily="49" charset="0"/>
                <a:cs typeface="Consolas" pitchFamily="49" charset="0"/>
              </a:rPr>
              <a:t>9: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t-BR" sz="1600" b="1" dirty="0"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(i&lt;maxi &amp; norm_r2&gt;norm_r2_trgt) </a:t>
            </a:r>
          </a:p>
          <a:p>
            <a:r>
              <a:rPr lang="pt-BR" sz="1600" b="1" dirty="0">
                <a:latin typeface="Consolas" pitchFamily="49" charset="0"/>
                <a:cs typeface="Consolas" pitchFamily="49" charset="0"/>
              </a:rPr>
              <a:t>10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: {</a:t>
            </a:r>
          </a:p>
          <a:p>
            <a:r>
              <a:rPr lang="fr-FR" sz="1600" b="1" dirty="0">
                <a:latin typeface="Consolas" pitchFamily="49" charset="0"/>
                <a:cs typeface="Consolas" pitchFamily="49" charset="0"/>
              </a:rPr>
              <a:t>11: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    q = </a:t>
            </a:r>
            <a:r>
              <a:rPr lang="fr-F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fr-FR" sz="1600" b="1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fr-FR" sz="16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(X) %*% (X %*% p))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+lambda*p;</a:t>
            </a:r>
          </a:p>
          <a:p>
            <a:r>
              <a:rPr lang="pt-BR" sz="1600" b="1" dirty="0">
                <a:latin typeface="Consolas" pitchFamily="49" charset="0"/>
                <a:cs typeface="Consolas" pitchFamily="49" charset="0"/>
              </a:rPr>
              <a:t>12: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   alpha = norm_r2 / </a:t>
            </a:r>
            <a:r>
              <a:rPr lang="pt-BR" sz="1600" b="1" dirty="0">
                <a:latin typeface="Consolas" pitchFamily="49" charset="0"/>
                <a:cs typeface="Consolas" pitchFamily="49" charset="0"/>
              </a:rPr>
              <a:t>sum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(p * q);</a:t>
            </a:r>
          </a:p>
          <a:p>
            <a:r>
              <a:rPr lang="pl-PL" sz="1600" b="1" dirty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3</a:t>
            </a:r>
            <a:r>
              <a:rPr lang="pl-PL" sz="1600" b="1" dirty="0">
                <a:latin typeface="Consolas" pitchFamily="49" charset="0"/>
                <a:cs typeface="Consolas" pitchFamily="49" charset="0"/>
              </a:rPr>
              <a:t>: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600" dirty="0">
                <a:latin typeface="Consolas" pitchFamily="49" charset="0"/>
                <a:cs typeface="Consolas" pitchFamily="49" charset="0"/>
              </a:rPr>
              <a:t>w = w + alpha * p;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14: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old_norm_r2 = norm_r2;</a:t>
            </a:r>
          </a:p>
          <a:p>
            <a:r>
              <a:rPr lang="pt-BR" sz="1600" b="1" dirty="0">
                <a:latin typeface="Consolas" pitchFamily="49" charset="0"/>
                <a:cs typeface="Consolas" pitchFamily="49" charset="0"/>
              </a:rPr>
              <a:t>15:</a:t>
            </a:r>
            <a:r>
              <a:rPr lang="pt-BR" sz="1600" dirty="0">
                <a:latin typeface="Consolas" pitchFamily="49" charset="0"/>
                <a:cs typeface="Consolas" pitchFamily="49" charset="0"/>
              </a:rPr>
              <a:t>    r = r + alpha * q;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16: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norm_r2 =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sum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(r * r);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17: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beta = norm_r2 / old_norm_r2;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18: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   p = -r + beta * p;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+ 1; 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19: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}</a:t>
            </a:r>
          </a:p>
          <a:p>
            <a:r>
              <a:rPr lang="en-US" sz="1600" b="1" dirty="0">
                <a:latin typeface="Consolas" pitchFamily="49" charset="0"/>
                <a:cs typeface="Consolas" pitchFamily="49" charset="0"/>
              </a:rPr>
              <a:t>20: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write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(w, </a:t>
            </a:r>
            <a:r>
              <a:rPr lang="en-US" sz="1600" b="1" dirty="0">
                <a:latin typeface="Consolas" pitchFamily="49" charset="0"/>
                <a:cs typeface="Consolas" pitchFamily="49" charset="0"/>
              </a:rPr>
              <a:t>$4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, format="text");</a:t>
            </a:r>
          </a:p>
          <a:p>
            <a:endParaRPr lang="en-US" sz="16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6586" y="3501177"/>
            <a:ext cx="1630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 conjugate gradient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 flipV="1">
            <a:off x="1767162" y="3942398"/>
            <a:ext cx="857052" cy="190222"/>
          </a:xfrm>
          <a:prstGeom prst="straightConnector1">
            <a:avLst/>
          </a:prstGeom>
          <a:ln w="2540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62528" y="4058929"/>
            <a:ext cx="1630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step size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 flipV="1">
            <a:off x="6930305" y="4365893"/>
            <a:ext cx="738037" cy="11478"/>
          </a:xfrm>
          <a:prstGeom prst="straightConnector1">
            <a:avLst/>
          </a:prstGeom>
          <a:ln w="25400">
            <a:solidFill>
              <a:srgbClr val="7889FB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>
            <a:off x="2395614" y="4517277"/>
            <a:ext cx="228600" cy="1365048"/>
          </a:xfrm>
          <a:prstGeom prst="leftBrace">
            <a:avLst>
              <a:gd name="adj1" fmla="val 8333"/>
              <a:gd name="adj2" fmla="val 67955"/>
            </a:avLst>
          </a:prstGeom>
          <a:ln w="254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7204" y="4963898"/>
            <a:ext cx="142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Update model and residuals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53674" y="1480829"/>
            <a:ext cx="17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 matrices from HDFS/S3</a:t>
            </a:r>
          </a:p>
        </p:txBody>
      </p:sp>
      <p:sp>
        <p:nvSpPr>
          <p:cNvPr id="14" name="Left Brace 13"/>
          <p:cNvSpPr/>
          <p:nvPr/>
        </p:nvSpPr>
        <p:spPr>
          <a:xfrm rot="10800000">
            <a:off x="6557832" y="1570899"/>
            <a:ext cx="228600" cy="456608"/>
          </a:xfrm>
          <a:prstGeom prst="leftBrace">
            <a:avLst>
              <a:gd name="adj1" fmla="val 8333"/>
              <a:gd name="adj2" fmla="val 48699"/>
            </a:avLst>
          </a:prstGeom>
          <a:ln w="254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0800000">
            <a:off x="6710232" y="2769677"/>
            <a:ext cx="228600" cy="456608"/>
          </a:xfrm>
          <a:prstGeom prst="leftBrace">
            <a:avLst>
              <a:gd name="adj1" fmla="val 8333"/>
              <a:gd name="adj2" fmla="val 48699"/>
            </a:avLst>
          </a:prstGeom>
          <a:ln w="25400">
            <a:solidFill>
              <a:srgbClr val="7889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106074" y="2641895"/>
            <a:ext cx="1779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 initial gradient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586" y="1509110"/>
            <a:ext cx="234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#1 Data Independence</a:t>
            </a:r>
          </a:p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#2 Implementation-Agnostic Operations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04A3BA-B8B0-4A07-9DBF-57F56F646BFE}"/>
              </a:ext>
            </a:extLst>
          </p:cNvPr>
          <p:cNvSpPr txBox="1"/>
          <p:nvPr/>
        </p:nvSpPr>
        <p:spPr>
          <a:xfrm>
            <a:off x="7106075" y="5799135"/>
            <a:ext cx="16361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“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Separation </a:t>
            </a:r>
            <a:b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Concerns” </a:t>
            </a:r>
          </a:p>
        </p:txBody>
      </p:sp>
    </p:spTree>
    <p:extLst>
      <p:ext uri="{BB962C8B-B14F-4D97-AF65-F5344CB8AC3E}">
        <p14:creationId xmlns:p14="http://schemas.microsoft.com/office/powerpoint/2010/main" val="202053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HOP and LOP DAG Compilation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SystemML</a:t>
            </a:r>
            <a:r>
              <a:rPr lang="en-US" dirty="0"/>
              <a:t>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1" y="1251155"/>
            <a:ext cx="3434760" cy="333937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LinregDS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(Direct Solve)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7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$1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y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read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$2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intercept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$3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lambda = 0.001;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endParaRPr lang="en-US" sz="300" b="1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if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 intercept == 1 ) {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ones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nrow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 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  X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append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(X, ones);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}</a:t>
            </a:r>
          </a:p>
          <a:p>
            <a:endParaRPr lang="en-US" sz="300" dirty="0">
              <a:latin typeface="Consolas" panose="020B0609020204030204" pitchFamily="49" charset="0"/>
              <a:cs typeface="Courier New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I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matrix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(1,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ncol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(X), 1);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X + </a:t>
            </a:r>
            <a:r>
              <a:rPr lang="en-US" sz="1200" b="1" dirty="0" err="1">
                <a:latin typeface="Consolas" panose="020B0609020204030204" pitchFamily="49" charset="0"/>
                <a:cs typeface="Courier New" pitchFamily="49" charset="0"/>
              </a:rPr>
              <a:t>diag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(I)*lambda;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t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(X) %*% y;</a:t>
            </a:r>
          </a:p>
          <a:p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beta =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solve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(A, b);</a:t>
            </a:r>
            <a:br>
              <a:rPr lang="en-US" sz="1200" dirty="0">
                <a:latin typeface="Consolas" panose="020B0609020204030204" pitchFamily="49" charset="0"/>
                <a:cs typeface="Courier New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...</a:t>
            </a:r>
          </a:p>
          <a:p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write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(beta, </a:t>
            </a:r>
            <a:r>
              <a:rPr lang="en-US" sz="1200" b="1" dirty="0">
                <a:latin typeface="Consolas" panose="020B0609020204030204" pitchFamily="49" charset="0"/>
                <a:cs typeface="Courier New" pitchFamily="49" charset="0"/>
              </a:rPr>
              <a:t>$4</a:t>
            </a:r>
            <a:r>
              <a:rPr lang="en-US" sz="1200" dirty="0">
                <a:latin typeface="Consolas" panose="020B0609020204030204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355" y="2832803"/>
            <a:ext cx="2770952" cy="42202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7274" y="3432137"/>
            <a:ext cx="3068664" cy="1101972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7274" y="2670143"/>
            <a:ext cx="3068664" cy="70924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77660" y="1502694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33684" y="4243790"/>
            <a:ext cx="1828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LOP DAG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(after rewrites)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2404" y="1321982"/>
            <a:ext cx="2242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driver mem: 20 GB</a:t>
            </a:r>
          </a:p>
          <a:p>
            <a:pPr>
              <a:buFont typeface="Arial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exec mem:   60 GB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9220" y="2719939"/>
            <a:ext cx="2791840" cy="1219200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320460" y="2154877"/>
            <a:ext cx="685800" cy="2050933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158660" y="1682820"/>
            <a:ext cx="3505200" cy="2290465"/>
            <a:chOff x="4114800" y="1749623"/>
            <a:chExt cx="3505200" cy="2290465"/>
          </a:xfrm>
        </p:grpSpPr>
        <p:sp>
          <p:nvSpPr>
            <p:cNvPr id="16" name="TextBox 15"/>
            <p:cNvSpPr txBox="1"/>
            <p:nvPr/>
          </p:nvSpPr>
          <p:spPr>
            <a:xfrm>
              <a:off x="4114800" y="3578423"/>
              <a:ext cx="129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dg(rand)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cxnSp>
          <p:nvCxnSpPr>
            <p:cNvPr id="17" name="Straight Arrow Connector 16"/>
            <p:cNvCxnSpPr>
              <a:stCxn id="16" idx="0"/>
              <a:endCxn id="18" idx="2"/>
            </p:cNvCxnSpPr>
            <p:nvPr/>
          </p:nvCxnSpPr>
          <p:spPr>
            <a:xfrm rot="5400000" flipH="1" flipV="1">
              <a:off x="4495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267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</a:t>
              </a:r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diag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81600" y="3578423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3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11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77000" y="3578423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b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(10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x1,10</a:t>
              </a:r>
              <a:r>
                <a:rPr lang="en-US" sz="1200" baseline="30000" dirty="0">
                  <a:latin typeface="Consolas" panose="020B0609020204030204" pitchFamily="49" charset="0"/>
                  <a:cs typeface="Courier New" pitchFamily="49" charset="0"/>
                </a:rPr>
                <a:t>8</a:t>
              </a:r>
              <a:r>
                <a:rPr lang="en-US" sz="1200" dirty="0">
                  <a:latin typeface="Consolas" panose="020B0609020204030204" pitchFamily="49" charset="0"/>
                  <a:cs typeface="Courier New" pitchFamily="49" charset="0"/>
                </a:rPr>
                <a:t>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10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2768184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ba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(+*)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29200" y="32458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r(t)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10800000">
              <a:off x="5562600" y="3522822"/>
              <a:ext cx="228600" cy="1040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9" idx="0"/>
              <a:endCxn id="21" idx="2"/>
            </p:cNvCxnSpPr>
            <p:nvPr/>
          </p:nvCxnSpPr>
          <p:spPr>
            <a:xfrm rot="5400000" flipH="1" flipV="1">
              <a:off x="5638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3" idx="0"/>
            </p:cNvCxnSpPr>
            <p:nvPr/>
          </p:nvCxnSpPr>
          <p:spPr>
            <a:xfrm rot="5400000" flipH="1" flipV="1">
              <a:off x="5495231" y="3026053"/>
              <a:ext cx="249038" cy="1905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5726724" y="3017222"/>
              <a:ext cx="1131276" cy="331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0" idx="0"/>
              <a:endCxn id="22" idx="2"/>
            </p:cNvCxnSpPr>
            <p:nvPr/>
          </p:nvCxnSpPr>
          <p:spPr>
            <a:xfrm rot="5400000" flipH="1" flipV="1">
              <a:off x="6781880" y="3311803"/>
              <a:ext cx="53324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53000" y="2407622"/>
              <a:ext cx="83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b(+)</a:t>
              </a:r>
            </a:p>
          </p:txBody>
        </p:sp>
        <p:cxnSp>
          <p:nvCxnSpPr>
            <p:cNvPr id="30" name="Straight Arrow Connector 29"/>
            <p:cNvCxnSpPr>
              <a:stCxn id="18" idx="0"/>
            </p:cNvCxnSpPr>
            <p:nvPr/>
          </p:nvCxnSpPr>
          <p:spPr>
            <a:xfrm rot="5400000" flipH="1" flipV="1">
              <a:off x="49060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0"/>
            </p:cNvCxnSpPr>
            <p:nvPr/>
          </p:nvCxnSpPr>
          <p:spPr>
            <a:xfrm rot="16200000" flipV="1">
              <a:off x="5629969" y="2492653"/>
              <a:ext cx="131962" cy="4191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791200" y="2179022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b(solve)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562600" y="2407622"/>
              <a:ext cx="457200" cy="762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2" idx="0"/>
            </p:cNvCxnSpPr>
            <p:nvPr/>
          </p:nvCxnSpPr>
          <p:spPr>
            <a:xfrm rot="16200000" flipV="1">
              <a:off x="6544369" y="2264053"/>
              <a:ext cx="360562" cy="647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791200" y="1749623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write</a:t>
              </a:r>
            </a:p>
          </p:txBody>
        </p:sp>
        <p:cxnSp>
          <p:nvCxnSpPr>
            <p:cNvPr id="36" name="Straight Arrow Connector 35"/>
            <p:cNvCxnSpPr>
              <a:stCxn id="32" idx="0"/>
              <a:endCxn id="35" idx="2"/>
            </p:cNvCxnSpPr>
            <p:nvPr/>
          </p:nvCxnSpPr>
          <p:spPr>
            <a:xfrm rot="5400000" flipH="1" flipV="1">
              <a:off x="6210300" y="2102822"/>
              <a:ext cx="15240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1948860" y="1632155"/>
            <a:ext cx="1524000" cy="738664"/>
          </a:xfrm>
          <a:prstGeom prst="rect">
            <a:avLst/>
          </a:prstGeom>
          <a:solidFill>
            <a:srgbClr val="7889FB"/>
          </a:solidFill>
        </p:spPr>
        <p:txBody>
          <a:bodyPr wrap="square" r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Scenario: </a:t>
            </a:r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X: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10</a:t>
            </a:r>
            <a:r>
              <a:rPr lang="de-DE" sz="1400" baseline="30000" dirty="0">
                <a:solidFill>
                  <a:schemeClr val="bg1"/>
                </a:solidFill>
              </a:rPr>
              <a:t>3</a:t>
            </a:r>
            <a:r>
              <a:rPr lang="de-DE" sz="1400" dirty="0">
                <a:solidFill>
                  <a:schemeClr val="bg1"/>
                </a:solidFill>
              </a:rPr>
              <a:t>, 10</a:t>
            </a:r>
            <a:r>
              <a:rPr lang="de-DE" sz="1400" baseline="30000" dirty="0">
                <a:solidFill>
                  <a:schemeClr val="bg1"/>
                </a:solidFill>
              </a:rPr>
              <a:t>11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br>
              <a:rPr lang="de-DE" sz="1400" dirty="0">
                <a:solidFill>
                  <a:schemeClr val="bg1"/>
                </a:solidFill>
              </a:rPr>
            </a:br>
            <a:r>
              <a:rPr lang="de-DE" sz="1400" dirty="0">
                <a:solidFill>
                  <a:schemeClr val="bg1"/>
                </a:solidFill>
              </a:rPr>
              <a:t>y: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r>
              <a:rPr lang="de-DE" sz="1400" dirty="0">
                <a:solidFill>
                  <a:schemeClr val="bg1"/>
                </a:solidFill>
              </a:rPr>
              <a:t> x 1, 10</a:t>
            </a:r>
            <a:r>
              <a:rPr lang="de-DE" sz="1400" baseline="30000" dirty="0">
                <a:solidFill>
                  <a:schemeClr val="bg1"/>
                </a:solidFill>
              </a:rPr>
              <a:t>8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2460" y="4737226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Hybrid Runtime Plans: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Size propagation / memory estimates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Integrated CP / Spark runtime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Dynamic recompilation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during runtime</a:t>
            </a:r>
          </a:p>
          <a:p>
            <a:pPr>
              <a:buFont typeface="Wingdings" pitchFamily="2" charset="2"/>
              <a:buChar char="è"/>
            </a:pP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Distributed Matrices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Fixed-size (squared) matrix blocks</a:t>
            </a:r>
          </a:p>
          <a:p>
            <a:pPr marL="182880" lvl="1">
              <a:buFont typeface="Arial" pitchFamily="34" charset="0"/>
              <a:buChar char="•"/>
            </a:pPr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Data-parallel operations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082460" y="1502694"/>
            <a:ext cx="4114800" cy="2243480"/>
            <a:chOff x="4038600" y="1569497"/>
            <a:chExt cx="4114800" cy="2243480"/>
          </a:xfrm>
        </p:grpSpPr>
        <p:sp>
          <p:nvSpPr>
            <p:cNvPr id="40" name="TextBox 39"/>
            <p:cNvSpPr txBox="1"/>
            <p:nvPr/>
          </p:nvSpPr>
          <p:spPr>
            <a:xfrm>
              <a:off x="7086600" y="3505200"/>
              <a:ext cx="76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15200" y="2740223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943600" y="3505200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800GB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114800" y="3349823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038600" y="2508646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172KB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76800" y="3093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67400" y="2554069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1.6TB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6800" y="2146439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16MB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15000" y="1978223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8MB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15000" y="1569497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8KB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006260" y="1655094"/>
            <a:ext cx="3722914" cy="2139554"/>
            <a:chOff x="3962400" y="1721897"/>
            <a:chExt cx="3722914" cy="2139554"/>
          </a:xfrm>
        </p:grpSpPr>
        <p:sp>
          <p:nvSpPr>
            <p:cNvPr id="51" name="TextBox 50"/>
            <p:cNvSpPr txBox="1"/>
            <p:nvPr/>
          </p:nvSpPr>
          <p:spPr>
            <a:xfrm>
              <a:off x="3962400" y="35536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05984" y="32706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038600" y="2715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00600" y="2334474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638800" y="1721897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085114" y="2737246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151914" y="2911418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486400" y="2138532"/>
              <a:ext cx="53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CP</a:t>
              </a:r>
            </a:p>
          </p:txBody>
        </p:sp>
      </p:grpSp>
      <p:cxnSp>
        <p:nvCxnSpPr>
          <p:cNvPr id="59" name="Straight Arrow Connector 58"/>
          <p:cNvCxnSpPr/>
          <p:nvPr/>
        </p:nvCxnSpPr>
        <p:spPr>
          <a:xfrm rot="5400000">
            <a:off x="7397954" y="4162991"/>
            <a:ext cx="685800" cy="1588"/>
          </a:xfrm>
          <a:prstGeom prst="straightConnector1">
            <a:avLst/>
          </a:prstGeom>
          <a:ln w="19050">
            <a:solidFill>
              <a:srgbClr val="7889FB"/>
            </a:solidFill>
            <a:prstDash val="dash"/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07274" y="1632155"/>
            <a:ext cx="3068664" cy="979368"/>
          </a:xfrm>
          <a:prstGeom prst="rect">
            <a:avLst/>
          </a:prstGeom>
          <a:noFill/>
          <a:ln w="19050">
            <a:solidFill>
              <a:srgbClr val="7889F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5406141" y="4187726"/>
            <a:ext cx="3086100" cy="2030566"/>
            <a:chOff x="5377860" y="4423395"/>
            <a:chExt cx="3086100" cy="2030566"/>
          </a:xfrm>
        </p:grpSpPr>
        <p:sp>
          <p:nvSpPr>
            <p:cNvPr id="62" name="TextBox 61"/>
            <p:cNvSpPr txBox="1"/>
            <p:nvPr/>
          </p:nvSpPr>
          <p:spPr>
            <a:xfrm>
              <a:off x="5377860" y="5455741"/>
              <a:ext cx="723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1.6GB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500670" y="5225752"/>
              <a:ext cx="810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800MB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91515" y="4423395"/>
              <a:ext cx="685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16KB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635160" y="56005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01710" y="6176962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y</a:t>
              </a:r>
              <a:endParaRPr lang="en-US" sz="1200" dirty="0">
                <a:latin typeface="Consolas" panose="020B0609020204030204" pitchFamily="49" charset="0"/>
                <a:cs typeface="Courier New" pitchFamily="49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25510" y="5646241"/>
              <a:ext cx="76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cxnSp>
          <p:nvCxnSpPr>
            <p:cNvPr id="68" name="Straight Arrow Connector 67"/>
            <p:cNvCxnSpPr>
              <a:endCxn id="69" idx="2"/>
            </p:cNvCxnSpPr>
            <p:nvPr/>
          </p:nvCxnSpPr>
          <p:spPr>
            <a:xfrm rot="10800000">
              <a:off x="6673260" y="5344121"/>
              <a:ext cx="495300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6025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mapmm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68560" y="5067121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latin typeface="Consolas" panose="020B0609020204030204" pitchFamily="49" charset="0"/>
                  <a:cs typeface="Courier New" pitchFamily="49" charset="0"/>
                </a:rPr>
                <a:t>tsmm</a:t>
              </a:r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(SP)</a:t>
              </a:r>
            </a:p>
          </p:txBody>
        </p:sp>
        <p:cxnSp>
          <p:nvCxnSpPr>
            <p:cNvPr id="71" name="Straight Arrow Connector 70"/>
            <p:cNvCxnSpPr>
              <a:cxnSpLocks/>
            </p:cNvCxnSpPr>
            <p:nvPr/>
          </p:nvCxnSpPr>
          <p:spPr>
            <a:xfrm rot="5400000" flipH="1" flipV="1">
              <a:off x="6438380" y="4984640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0"/>
            </p:cNvCxnSpPr>
            <p:nvPr/>
          </p:nvCxnSpPr>
          <p:spPr>
            <a:xfrm rot="5400000" flipH="1" flipV="1">
              <a:off x="7733780" y="4984641"/>
              <a:ext cx="164961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0" idx="2"/>
            </p:cNvCxnSpPr>
            <p:nvPr/>
          </p:nvCxnSpPr>
          <p:spPr>
            <a:xfrm flipV="1">
              <a:off x="7397162" y="5344120"/>
              <a:ext cx="419098" cy="25640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6" idx="0"/>
              <a:endCxn id="67" idx="2"/>
            </p:cNvCxnSpPr>
            <p:nvPr/>
          </p:nvCxnSpPr>
          <p:spPr>
            <a:xfrm flipV="1">
              <a:off x="6006510" y="5923240"/>
              <a:ext cx="0" cy="2537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cxnSpLocks/>
              <a:stCxn id="67" idx="0"/>
            </p:cNvCxnSpPr>
            <p:nvPr/>
          </p:nvCxnSpPr>
          <p:spPr>
            <a:xfrm flipV="1">
              <a:off x="6006510" y="5344120"/>
              <a:ext cx="428228" cy="3021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890849" y="4636253"/>
              <a:ext cx="1295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Consolas" panose="020B0609020204030204" pitchFamily="49" charset="0"/>
                  <a:cs typeface="Courier New" pitchFamily="49" charset="0"/>
                </a:rPr>
                <a:t>r’(CP)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50562" y="5826115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889F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(persisted in MEM_DISK)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C5DD75-64C9-4CC7-8A76-14A31AE77F85}"/>
              </a:ext>
            </a:extLst>
          </p:cNvPr>
          <p:cNvGrpSpPr/>
          <p:nvPr/>
        </p:nvGrpSpPr>
        <p:grpSpPr>
          <a:xfrm>
            <a:off x="7952246" y="5448396"/>
            <a:ext cx="443191" cy="1267384"/>
            <a:chOff x="7952246" y="5448396"/>
            <a:chExt cx="443191" cy="126738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0177AB-E517-41F3-94EF-CFA850B312BF}"/>
                </a:ext>
              </a:extLst>
            </p:cNvPr>
            <p:cNvSpPr/>
            <p:nvPr/>
          </p:nvSpPr>
          <p:spPr>
            <a:xfrm>
              <a:off x="7952246" y="5448396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1,1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6911C9C-0E64-4D80-9B18-89D264BCD0DD}"/>
                </a:ext>
              </a:extLst>
            </p:cNvPr>
            <p:cNvSpPr/>
            <p:nvPr/>
          </p:nvSpPr>
          <p:spPr>
            <a:xfrm>
              <a:off x="7955354" y="588783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2,1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704289D-CD6C-4F7B-B24C-FF0C12E52CE1}"/>
                </a:ext>
              </a:extLst>
            </p:cNvPr>
            <p:cNvSpPr/>
            <p:nvPr/>
          </p:nvSpPr>
          <p:spPr>
            <a:xfrm>
              <a:off x="7958024" y="6320474"/>
              <a:ext cx="437413" cy="395306"/>
            </a:xfrm>
            <a:prstGeom prst="rect">
              <a:avLst/>
            </a:prstGeom>
            <a:noFill/>
            <a:ln w="19050">
              <a:solidFill>
                <a:srgbClr val="7889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700" dirty="0">
                  <a:solidFill>
                    <a:schemeClr val="tx1"/>
                  </a:solidFill>
                  <a:latin typeface="Consolas" panose="020B0609020204030204" pitchFamily="49" charset="0"/>
                </a:rPr>
                <a:t>X</a:t>
              </a:r>
              <a:r>
                <a:rPr lang="en-US" sz="1700" baseline="-25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m,1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79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/>
      <p:bldP spid="13" grpId="0" animBg="1"/>
      <p:bldP spid="38" grpId="0"/>
      <p:bldP spid="6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err="1"/>
              <a:t>SystemDS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ML </a:t>
            </a:r>
            <a:r>
              <a:rPr lang="en-US" dirty="0" smtClean="0"/>
              <a:t>Systems</a:t>
            </a:r>
            <a:endParaRPr lang="en-US" b="0" dirty="0"/>
          </a:p>
          <a:p>
            <a:pPr lvl="1"/>
            <a:r>
              <a:rPr lang="en-US" b="1" dirty="0" smtClean="0"/>
              <a:t>#</a:t>
            </a:r>
            <a:r>
              <a:rPr lang="en-US" b="1" dirty="0"/>
              <a:t>1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Numerical computing</a:t>
            </a:r>
            <a:r>
              <a:rPr lang="en-US" dirty="0"/>
              <a:t> frameworks</a:t>
            </a:r>
          </a:p>
          <a:p>
            <a:pPr lvl="1"/>
            <a:r>
              <a:rPr lang="en-US" b="1" dirty="0"/>
              <a:t>#2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ML Algorithm libraries</a:t>
            </a:r>
            <a:r>
              <a:rPr lang="en-US" dirty="0"/>
              <a:t> (local, large-scale)</a:t>
            </a:r>
          </a:p>
          <a:p>
            <a:pPr lvl="1"/>
            <a:r>
              <a:rPr lang="en-US" b="1" dirty="0"/>
              <a:t>#3</a:t>
            </a:r>
            <a:r>
              <a:rPr lang="en-US" dirty="0"/>
              <a:t> </a:t>
            </a:r>
            <a:r>
              <a:rPr lang="en-US" b="1" dirty="0" smtClean="0">
                <a:solidFill>
                  <a:srgbClr val="7889FB"/>
                </a:solidFill>
              </a:rPr>
              <a:t>Linear </a:t>
            </a:r>
            <a:r>
              <a:rPr lang="en-US" b="1" dirty="0">
                <a:solidFill>
                  <a:srgbClr val="7889FB"/>
                </a:solidFill>
              </a:rPr>
              <a:t>algebra </a:t>
            </a:r>
            <a:r>
              <a:rPr lang="en-US" b="1" dirty="0" smtClean="0">
                <a:solidFill>
                  <a:srgbClr val="7889FB"/>
                </a:solidFill>
              </a:rPr>
              <a:t>ML systems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arge-scale)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b="1" dirty="0"/>
              <a:t>#4</a:t>
            </a:r>
            <a:r>
              <a:rPr lang="en-US" dirty="0"/>
              <a:t> </a:t>
            </a:r>
            <a:r>
              <a:rPr lang="en-US" b="1" dirty="0">
                <a:solidFill>
                  <a:srgbClr val="7889FB"/>
                </a:solidFill>
              </a:rPr>
              <a:t>Deep neural network</a:t>
            </a:r>
            <a:r>
              <a:rPr lang="en-US" dirty="0"/>
              <a:t> (DNN) </a:t>
            </a:r>
            <a:r>
              <a:rPr lang="en-US" dirty="0" smtClean="0"/>
              <a:t>frameworks</a:t>
            </a:r>
          </a:p>
          <a:p>
            <a:pPr lvl="1"/>
            <a:r>
              <a:rPr lang="en-US" b="1" dirty="0" smtClean="0"/>
              <a:t>#5 </a:t>
            </a:r>
            <a:r>
              <a:rPr lang="en-US" b="1" dirty="0" smtClean="0">
                <a:solidFill>
                  <a:srgbClr val="7889FB"/>
                </a:solidFill>
              </a:rPr>
              <a:t>Model management, and deployment</a:t>
            </a:r>
          </a:p>
          <a:p>
            <a:pPr lvl="1"/>
            <a:endParaRPr lang="en-US" sz="700" dirty="0"/>
          </a:p>
          <a:p>
            <a:r>
              <a:rPr lang="en-US" dirty="0"/>
              <a:t>Exploratory Data-Science Lifecycle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Open-ended problems </a:t>
            </a:r>
            <a:r>
              <a:rPr lang="en-US" dirty="0"/>
              <a:t>w/ underspecified objectives</a:t>
            </a:r>
          </a:p>
          <a:p>
            <a:pPr lvl="1"/>
            <a:r>
              <a:rPr lang="en-US" dirty="0" smtClean="0"/>
              <a:t>Hypotheses</a:t>
            </a:r>
            <a:r>
              <a:rPr lang="en-US" dirty="0"/>
              <a:t>, </a:t>
            </a:r>
            <a:r>
              <a:rPr lang="en-US" dirty="0" smtClean="0"/>
              <a:t>data integration, run analytics </a:t>
            </a:r>
            <a:endParaRPr lang="en-US" dirty="0"/>
          </a:p>
          <a:p>
            <a:pPr lvl="1"/>
            <a:r>
              <a:rPr lang="en-US" b="1" dirty="0" smtClean="0"/>
              <a:t>Unknown </a:t>
            </a:r>
            <a:r>
              <a:rPr lang="en-US" b="1" dirty="0"/>
              <a:t>value </a:t>
            </a:r>
            <a:r>
              <a:rPr lang="en-US" dirty="0">
                <a:sym typeface="Wingdings" panose="05000000000000000000" pitchFamily="2" charset="2"/>
              </a:rPr>
              <a:t> lack of system infrastructure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R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edundancy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of manual efforts and </a:t>
            </a:r>
            <a:r>
              <a:rPr lang="en-US" b="1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computation</a:t>
            </a:r>
          </a:p>
          <a:p>
            <a:pPr lvl="1"/>
            <a:endParaRPr lang="en-US" sz="700" dirty="0" smtClean="0"/>
          </a:p>
          <a:p>
            <a:r>
              <a:rPr lang="en-US" dirty="0" smtClean="0"/>
              <a:t>Data </a:t>
            </a:r>
            <a:r>
              <a:rPr lang="en-US" dirty="0"/>
              <a:t>Preparation Problem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80% Argument:</a:t>
            </a:r>
            <a:r>
              <a:rPr lang="en-US" dirty="0"/>
              <a:t> 80-90% </a:t>
            </a:r>
            <a:r>
              <a:rPr lang="en-US" dirty="0" smtClean="0"/>
              <a:t>time for </a:t>
            </a:r>
            <a:r>
              <a:rPr lang="en-US" dirty="0"/>
              <a:t>finding, integrating, cleaning data</a:t>
            </a:r>
          </a:p>
          <a:p>
            <a:pPr lvl="1"/>
            <a:r>
              <a:rPr lang="en-US" dirty="0" smtClean="0"/>
              <a:t>Diversity </a:t>
            </a:r>
            <a:r>
              <a:rPr lang="en-US" dirty="0"/>
              <a:t>of tools </a:t>
            </a:r>
            <a:r>
              <a:rPr lang="en-US" dirty="0">
                <a:sym typeface="Wingdings" panose="05000000000000000000" pitchFamily="2" charset="2"/>
              </a:rPr>
              <a:t> boundary crossing, lack of optimization</a:t>
            </a:r>
          </a:p>
          <a:p>
            <a:pPr lvl="1"/>
            <a:r>
              <a:rPr lang="en-US" b="1" dirty="0">
                <a:solidFill>
                  <a:srgbClr val="7889FB"/>
                </a:solidFill>
                <a:sym typeface="Wingdings" panose="05000000000000000000" pitchFamily="2" charset="2"/>
              </a:rPr>
              <a:t>In-DBMS ML</a:t>
            </a:r>
            <a:r>
              <a:rPr lang="en-US" dirty="0">
                <a:sym typeface="Wingdings" panose="05000000000000000000" pitchFamily="2" charset="2"/>
              </a:rPr>
              <a:t> toolkits </a:t>
            </a:r>
            <a:r>
              <a:rPr lang="en-US" b="1" dirty="0">
                <a:solidFill>
                  <a:schemeClr val="accent1"/>
                </a:solidFill>
                <a:sym typeface="Wingdings" panose="05000000000000000000" pitchFamily="2" charset="2"/>
              </a:rPr>
              <a:t>largely unsuccessful 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stateful</a:t>
            </a:r>
            <a:r>
              <a:rPr lang="en-US" dirty="0">
                <a:sym typeface="Wingdings" panose="05000000000000000000" pitchFamily="2" charset="2"/>
              </a:rPr>
              <a:t>, data loading, verbose</a:t>
            </a:r>
            <a:r>
              <a:rPr lang="en-US" dirty="0" smtClean="0">
                <a:sym typeface="Wingdings" panose="05000000000000000000" pitchFamily="2" charset="2"/>
              </a:rPr>
              <a:t>) 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28301" y="3583220"/>
            <a:ext cx="2300727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“Take these datasets and show value or competitive advantage”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AD177-5F3B-4753-883E-7A5CF0912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107" y="1735564"/>
            <a:ext cx="741075" cy="385587"/>
          </a:xfrm>
          <a:prstGeom prst="rect">
            <a:avLst/>
          </a:prstGeom>
        </p:spPr>
      </p:pic>
      <p:pic>
        <p:nvPicPr>
          <p:cNvPr id="7" name="Graphic 87">
            <a:extLst>
              <a:ext uri="{FF2B5EF4-FFF2-40B4-BE49-F238E27FC236}">
                <a16:creationId xmlns:a16="http://schemas.microsoft.com/office/drawing/2014/main" id="{13DC4519-F41E-40DC-90D6-66F4DE97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311003" y="2228939"/>
            <a:ext cx="1043527" cy="251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9848" y="2173791"/>
            <a:ext cx="1087676" cy="316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8E35E-73C7-40FA-9FB0-814BABB7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890" y="2515953"/>
            <a:ext cx="659373" cy="561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C6360D-46D3-4969-8621-0C7A6D30F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18" y="2557229"/>
            <a:ext cx="1027585" cy="213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0F4BD-970F-4FE7-BEB0-38BC767C14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7" y="1350818"/>
            <a:ext cx="919781" cy="365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E9B620-E9BF-414B-BABE-63EAE006D8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27" y="1518881"/>
            <a:ext cx="491759" cy="381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790D4E-60BC-4B56-BAEE-C3036922F0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101" y="1817276"/>
            <a:ext cx="447590" cy="335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89A66-1617-4BD5-84DE-B8FD887A19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67" y="1832591"/>
            <a:ext cx="771734" cy="2797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D4B17D-30F3-42FB-82B8-C0915E18AED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9" b="13748"/>
          <a:stretch/>
        </p:blipFill>
        <p:spPr>
          <a:xfrm>
            <a:off x="7613605" y="1328662"/>
            <a:ext cx="548869" cy="395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4C8685-BFBE-4C6E-A961-EA57C99B7F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85" y="2574069"/>
            <a:ext cx="765094" cy="2623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539" y="2900670"/>
            <a:ext cx="737545" cy="2138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9663" y="2978460"/>
            <a:ext cx="620898" cy="254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93686" y="5289199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5301" y="5420293"/>
            <a:ext cx="561452" cy="722376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pic>
        <p:nvPicPr>
          <p:cNvPr id="1026" name="Picture 2" descr="Bildergebnis für dask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95" t="34381" r="29495" b="34871"/>
          <a:stretch/>
        </p:blipFill>
        <p:spPr bwMode="auto">
          <a:xfrm>
            <a:off x="6808138" y="1137018"/>
            <a:ext cx="726229" cy="29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9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Model: Heterogeneous Tensors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Tensor Block</a:t>
            </a:r>
            <a:endParaRPr lang="en-US" b="0" dirty="0"/>
          </a:p>
          <a:p>
            <a:pPr lvl="1"/>
            <a:r>
              <a:rPr lang="en-US" b="1" dirty="0" err="1" smtClean="0">
                <a:solidFill>
                  <a:schemeClr val="accent1"/>
                </a:solidFill>
              </a:rPr>
              <a:t>BasicTensorBlock</a:t>
            </a:r>
            <a:r>
              <a:rPr lang="en-US" b="1" dirty="0">
                <a:solidFill>
                  <a:schemeClr val="accent1"/>
                </a:solidFill>
              </a:rPr>
              <a:t>:</a:t>
            </a:r>
            <a:r>
              <a:rPr lang="en-US" dirty="0"/>
              <a:t> homogeneous tensors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(FP32</a:t>
            </a:r>
            <a:r>
              <a:rPr lang="en-US" sz="1600" dirty="0"/>
              <a:t>, FP64, </a:t>
            </a:r>
            <a:r>
              <a:rPr lang="en-US" sz="1600" dirty="0" smtClean="0"/>
              <a:t>INT32</a:t>
            </a:r>
            <a:r>
              <a:rPr lang="en-US" sz="1600" dirty="0"/>
              <a:t>, INT64, BOOL, STRING/JSON) </a:t>
            </a:r>
            <a:endParaRPr lang="en-US" sz="1600" dirty="0" smtClean="0"/>
          </a:p>
          <a:p>
            <a:pPr lvl="1"/>
            <a:r>
              <a:rPr lang="en-US" b="1" dirty="0" err="1" smtClean="0">
                <a:solidFill>
                  <a:schemeClr val="accent1"/>
                </a:solidFill>
              </a:rPr>
              <a:t>DataTensorBlock</a:t>
            </a:r>
            <a:r>
              <a:rPr lang="en-US" b="1" dirty="0" smtClean="0">
                <a:solidFill>
                  <a:schemeClr val="accent1"/>
                </a:solidFill>
              </a:rPr>
              <a:t>:</a:t>
            </a:r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omposed from basic TBs</a:t>
            </a:r>
            <a:endParaRPr lang="en-US" dirty="0"/>
          </a:p>
          <a:p>
            <a:pPr lvl="1"/>
            <a:r>
              <a:rPr lang="en-US" dirty="0"/>
              <a:t>Represents local tensor (CPU/GPU)</a:t>
            </a:r>
          </a:p>
          <a:p>
            <a:pPr lvl="1"/>
            <a:endParaRPr lang="en-US" sz="1000" dirty="0"/>
          </a:p>
          <a:p>
            <a:r>
              <a:rPr lang="en-US" dirty="0"/>
              <a:t>Distributed Tensor Representation</a:t>
            </a:r>
          </a:p>
          <a:p>
            <a:pPr lvl="1"/>
            <a:r>
              <a:rPr lang="en-US" dirty="0"/>
              <a:t>Collection of </a:t>
            </a:r>
            <a:r>
              <a:rPr lang="en-US" b="1" dirty="0">
                <a:solidFill>
                  <a:srgbClr val="7889FB"/>
                </a:solidFill>
              </a:rPr>
              <a:t>fix-sized tensor blocks</a:t>
            </a:r>
          </a:p>
          <a:p>
            <a:pPr lvl="1"/>
            <a:r>
              <a:rPr lang="en-US" dirty="0"/>
              <a:t>Squared blocking schemes in n-dim space</a:t>
            </a:r>
            <a:br>
              <a:rPr lang="en-US" dirty="0"/>
            </a:br>
            <a:r>
              <a:rPr lang="en-US" dirty="0"/>
              <a:t>(e.g., 1024^2, 128^3, 32^4, 16^5, 8^6, 8^7) </a:t>
            </a:r>
          </a:p>
          <a:p>
            <a:pPr lvl="1"/>
            <a:r>
              <a:rPr lang="en-US" dirty="0" err="1"/>
              <a:t>PairRDD</a:t>
            </a:r>
            <a:r>
              <a:rPr lang="en-US" dirty="0"/>
              <a:t>&lt;</a:t>
            </a:r>
            <a:r>
              <a:rPr lang="en-US" dirty="0" err="1"/>
              <a:t>TensorIndex,TensorBlock</a:t>
            </a:r>
            <a:r>
              <a:rPr lang="en-US" dirty="0"/>
              <a:t>&gt;</a:t>
            </a:r>
          </a:p>
          <a:p>
            <a:pPr lvl="1"/>
            <a:endParaRPr lang="en-US" sz="1000" dirty="0"/>
          </a:p>
          <a:p>
            <a:r>
              <a:rPr lang="en-US" dirty="0"/>
              <a:t>Federated Tensor Representation</a:t>
            </a:r>
          </a:p>
          <a:p>
            <a:pPr lvl="1"/>
            <a:r>
              <a:rPr lang="en-US" dirty="0"/>
              <a:t>Collection of meta data handles to </a:t>
            </a:r>
            <a:r>
              <a:rPr lang="en-US" dirty="0" err="1">
                <a:latin typeface="Consolas" panose="020B0609020204030204" pitchFamily="49" charset="0"/>
              </a:rPr>
              <a:t>TensorObjects</a:t>
            </a:r>
            <a:r>
              <a:rPr lang="en-US" dirty="0"/>
              <a:t>, each of which might refer to data on a different worker instance (local or distributed)</a:t>
            </a:r>
          </a:p>
          <a:p>
            <a:pPr lvl="1"/>
            <a:r>
              <a:rPr lang="en-US" dirty="0"/>
              <a:t>Generalizes to federated </a:t>
            </a:r>
            <a:r>
              <a:rPr lang="en-US" dirty="0" smtClean="0"/>
              <a:t>tensors </a:t>
            </a:r>
            <a:r>
              <a:rPr lang="en-US" dirty="0"/>
              <a:t>of CPU and GPU data objects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SystemDS</a:t>
            </a:r>
            <a:r>
              <a:rPr lang="en-US" dirty="0"/>
              <a:t> Architecture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756" y="1131255"/>
            <a:ext cx="3447839" cy="18633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588" y="3165988"/>
            <a:ext cx="1659179" cy="162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7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</a:t>
            </a:r>
            <a:r>
              <a:rPr lang="en-US" dirty="0" err="1" smtClean="0"/>
              <a:t>SystemDS</a:t>
            </a:r>
            <a:r>
              <a:rPr lang="en-US" dirty="0" smtClean="0"/>
              <a:t>,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 Observation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</a:rPr>
              <a:t>SotA</a:t>
            </a:r>
            <a:r>
              <a:rPr lang="en-US" b="1" dirty="0">
                <a:solidFill>
                  <a:schemeClr val="accent1"/>
                </a:solidFill>
              </a:rPr>
              <a:t> data integration based on </a:t>
            </a:r>
            <a:r>
              <a:rPr lang="en-US" b="1" dirty="0" smtClean="0">
                <a:solidFill>
                  <a:schemeClr val="accent1"/>
                </a:solidFill>
              </a:rPr>
              <a:t>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(e.g., data extraction, schema alignment, entity linking)</a:t>
            </a:r>
            <a:endParaRPr lang="en-US" dirty="0"/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Similar:</a:t>
            </a:r>
            <a:r>
              <a:rPr lang="en-US" dirty="0" smtClean="0"/>
              <a:t> data cleaning, outlier detection, missing value imputation,</a:t>
            </a:r>
            <a:br>
              <a:rPr lang="en-US" dirty="0" smtClean="0"/>
            </a:br>
            <a:r>
              <a:rPr lang="en-US" dirty="0" smtClean="0"/>
              <a:t>semantic type detection, data augmentation, feature selection,</a:t>
            </a:r>
            <a:br>
              <a:rPr lang="en-US" dirty="0" smtClean="0"/>
            </a:br>
            <a:r>
              <a:rPr lang="en-US" dirty="0" smtClean="0"/>
              <a:t>hyper parameter optimization, model debugging </a:t>
            </a:r>
          </a:p>
          <a:p>
            <a:pPr lvl="1"/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Case for Declarative Data Science</a:t>
            </a:r>
          </a:p>
          <a:p>
            <a:pPr lvl="1"/>
            <a:r>
              <a:rPr lang="en-US" dirty="0" smtClean="0"/>
              <a:t>High-level abstractions (</a:t>
            </a:r>
            <a:r>
              <a:rPr lang="en-US" b="1" dirty="0" smtClean="0">
                <a:solidFill>
                  <a:srgbClr val="7889FB"/>
                </a:solidFill>
              </a:rPr>
              <a:t>R/Python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7889FB"/>
                </a:solidFill>
              </a:rPr>
              <a:t>stateless</a:t>
            </a:r>
            <a:r>
              <a:rPr lang="en-US" dirty="0" smtClean="0"/>
              <a:t>) for </a:t>
            </a:r>
            <a:r>
              <a:rPr lang="en-US" dirty="0"/>
              <a:t>lifecycle </a:t>
            </a:r>
            <a:r>
              <a:rPr lang="en-US" dirty="0" smtClean="0"/>
              <a:t>tasks, </a:t>
            </a:r>
            <a:br>
              <a:rPr lang="en-US" dirty="0" smtClean="0"/>
            </a:br>
            <a:r>
              <a:rPr lang="en-US" dirty="0" smtClean="0"/>
              <a:t>implemented </a:t>
            </a:r>
            <a:r>
              <a:rPr lang="en-US" b="1" dirty="0" smtClean="0">
                <a:solidFill>
                  <a:schemeClr val="accent1"/>
                </a:solidFill>
              </a:rPr>
              <a:t>in </a:t>
            </a:r>
            <a:r>
              <a:rPr lang="en-US" b="1" dirty="0">
                <a:solidFill>
                  <a:schemeClr val="accent1"/>
                </a:solidFill>
              </a:rPr>
              <a:t>DSL for ML </a:t>
            </a:r>
            <a:r>
              <a:rPr lang="en-US" b="1" dirty="0" smtClean="0">
                <a:solidFill>
                  <a:schemeClr val="accent1"/>
                </a:solidFill>
              </a:rPr>
              <a:t>training/scoring</a:t>
            </a:r>
          </a:p>
          <a:p>
            <a:pPr lvl="1"/>
            <a:r>
              <a:rPr lang="en-US" b="1" dirty="0" smtClean="0">
                <a:solidFill>
                  <a:srgbClr val="7889FB"/>
                </a:solidFill>
              </a:rPr>
              <a:t>Avoid </a:t>
            </a:r>
            <a:r>
              <a:rPr lang="en-US" b="1" dirty="0">
                <a:solidFill>
                  <a:srgbClr val="7889FB"/>
                </a:solidFill>
              </a:rPr>
              <a:t>boundary crossing </a:t>
            </a:r>
            <a:r>
              <a:rPr lang="en-US" dirty="0"/>
              <a:t>and </a:t>
            </a:r>
            <a:r>
              <a:rPr lang="en-US" b="1" dirty="0">
                <a:solidFill>
                  <a:srgbClr val="7889FB"/>
                </a:solidFill>
              </a:rPr>
              <a:t>optimizations across </a:t>
            </a:r>
            <a:r>
              <a:rPr lang="en-US" b="1" dirty="0" smtClean="0">
                <a:solidFill>
                  <a:srgbClr val="7889FB"/>
                </a:solidFill>
              </a:rPr>
              <a:t>lifecycle </a:t>
            </a:r>
            <a:endParaRPr lang="en-US" b="1" dirty="0">
              <a:solidFill>
                <a:srgbClr val="7889FB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Control compiler and runtime of utmost importance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0775" y="1209364"/>
            <a:ext cx="3006678" cy="7386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[Xin Luna Dong,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Theodoros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Rekatsinas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: Data Integration and Machine Learning: A Natural Synergy.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SIGMOD 2018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902" y="1980103"/>
            <a:ext cx="963423" cy="540000"/>
          </a:xfrm>
          <a:prstGeom prst="rect">
            <a:avLst/>
          </a:prstGeom>
          <a:ln w="25400">
            <a:solidFill>
              <a:srgbClr val="7889F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251589" y="5332987"/>
            <a:ext cx="419343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Apache </a:t>
            </a:r>
            <a:r>
              <a:rPr lang="en-US" sz="2400" b="1" dirty="0" err="1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sz="24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 smtClean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n-US" sz="2400" b="1" dirty="0" smtClean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err="1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SystemDS</a:t>
            </a:r>
            <a:endParaRPr lang="en-US" sz="2400" b="1" dirty="0" smtClean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93110" y="5794652"/>
            <a:ext cx="344129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Architecture and 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325656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7889FB"/>
                </a:solidFill>
              </a:rPr>
              <a:t>SystemML</a:t>
            </a:r>
            <a:r>
              <a:rPr lang="en-US" dirty="0"/>
              <a:t> Background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440" y="3740112"/>
            <a:ext cx="2285968" cy="6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</a:t>
            </a:r>
            <a:r>
              <a:rPr lang="en-US" dirty="0" err="1"/>
              <a:t>SystemML</a:t>
            </a:r>
            <a:r>
              <a:rPr lang="en-US" dirty="0"/>
              <a:t>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SystemML</a:t>
            </a:r>
            <a:r>
              <a:rPr lang="en-US" dirty="0"/>
              <a:t> Background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169" y="2612480"/>
            <a:ext cx="2073387" cy="160043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[SIGMOD’15,’17,‘19]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[PVLDB’14,’16a,’16b,’18]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[ICDE’11,’12,’15]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[CIDR’17]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[VLDBJ’18] </a:t>
            </a:r>
            <a:b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[DEBull’14]</a:t>
            </a: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[PPoPP’15]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AutoShape 54"/>
          <p:cNvCxnSpPr>
            <a:cxnSpLocks noChangeShapeType="1"/>
            <a:endCxn id="43" idx="0"/>
          </p:cNvCxnSpPr>
          <p:nvPr/>
        </p:nvCxnSpPr>
        <p:spPr bwMode="auto">
          <a:xfrm rot="10800000" flipV="1">
            <a:off x="2857500" y="3485561"/>
            <a:ext cx="1266750" cy="42068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pic>
        <p:nvPicPr>
          <p:cNvPr id="36" name="Picture 6" descr="http://www.sas.com/content/dam/SAS/sv_se/image/logo2/hadoop_elephan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4375" y="4641262"/>
            <a:ext cx="1452562" cy="34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0" descr="http://www.nersc.gov/assets/ImageGallery/Computational-Systems/_resampled/resizedimage250247-Magellan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1337" y="5096874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0" descr="http://www.nersc.gov/assets/ImageGallery/Computational-Systems/_resampled/resizedimage250247-Magellan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0750" y="5096874"/>
            <a:ext cx="108902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2" descr="Product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4936537"/>
            <a:ext cx="1368425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http://upload.wikimedia.org/wikipedia/commons/thumb/a/a4/Java_logo_and_wordmark.svg/100px-Java_logo_and_wordmark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3825" y="4720637"/>
            <a:ext cx="3079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23"/>
          <p:cNvCxnSpPr>
            <a:cxnSpLocks noChangeShapeType="1"/>
          </p:cNvCxnSpPr>
          <p:nvPr/>
        </p:nvCxnSpPr>
        <p:spPr bwMode="auto">
          <a:xfrm>
            <a:off x="7043737" y="3728449"/>
            <a:ext cx="914400" cy="914400"/>
          </a:xfrm>
          <a:prstGeom prst="straightConnector1">
            <a:avLst/>
          </a:prstGeom>
          <a:noFill/>
          <a:ln w="9525">
            <a:noFill/>
            <a:round/>
            <a:headEnd/>
            <a:tailEnd type="arrow" w="med" len="med"/>
          </a:ln>
        </p:spPr>
      </p:cxnSp>
      <p:sp>
        <p:nvSpPr>
          <p:cNvPr id="42" name="TextBox 41"/>
          <p:cNvSpPr txBox="1"/>
          <p:nvPr/>
        </p:nvSpPr>
        <p:spPr>
          <a:xfrm>
            <a:off x="4953000" y="3906249"/>
            <a:ext cx="2819400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Hadoop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 Spark Cluster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(scale-out)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47800" y="390624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In-Memory Single Node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(scale-up)</a:t>
            </a:r>
          </a:p>
        </p:txBody>
      </p:sp>
      <p:sp>
        <p:nvSpPr>
          <p:cNvPr id="44" name="AutoShape 40"/>
          <p:cNvSpPr>
            <a:spLocks noChangeArrowheads="1"/>
          </p:cNvSpPr>
          <p:nvPr/>
        </p:nvSpPr>
        <p:spPr bwMode="auto">
          <a:xfrm>
            <a:off x="3332162" y="3015027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</a:p>
        </p:txBody>
      </p:sp>
      <p:sp>
        <p:nvSpPr>
          <p:cNvPr id="45" name="AutoShape 40"/>
          <p:cNvSpPr>
            <a:spLocks noChangeArrowheads="1"/>
          </p:cNvSpPr>
          <p:nvPr/>
        </p:nvSpPr>
        <p:spPr bwMode="auto">
          <a:xfrm>
            <a:off x="3332162" y="2468292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Compiler</a:t>
            </a:r>
          </a:p>
        </p:txBody>
      </p:sp>
      <p:sp>
        <p:nvSpPr>
          <p:cNvPr id="46" name="AutoShape 40"/>
          <p:cNvSpPr>
            <a:spLocks noChangeArrowheads="1"/>
          </p:cNvSpPr>
          <p:nvPr/>
        </p:nvSpPr>
        <p:spPr bwMode="auto">
          <a:xfrm>
            <a:off x="3332162" y="1934892"/>
            <a:ext cx="2514600" cy="470535"/>
          </a:xfrm>
          <a:prstGeom prst="flowChartAlternateProcess">
            <a:avLst/>
          </a:prstGeom>
          <a:solidFill>
            <a:srgbClr val="7889F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</a:p>
        </p:txBody>
      </p:sp>
      <p:cxnSp>
        <p:nvCxnSpPr>
          <p:cNvPr id="47" name="AutoShape 54"/>
          <p:cNvCxnSpPr>
            <a:cxnSpLocks noChangeShapeType="1"/>
            <a:endCxn id="42" idx="0"/>
          </p:cNvCxnSpPr>
          <p:nvPr/>
        </p:nvCxnSpPr>
        <p:spPr bwMode="auto">
          <a:xfrm>
            <a:off x="5084762" y="3502330"/>
            <a:ext cx="1277938" cy="403919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48" name="TextBox 47"/>
          <p:cNvSpPr txBox="1"/>
          <p:nvPr/>
        </p:nvSpPr>
        <p:spPr>
          <a:xfrm>
            <a:off x="3332162" y="128743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DML Scripts</a:t>
            </a:r>
          </a:p>
        </p:txBody>
      </p:sp>
      <p:cxnSp>
        <p:nvCxnSpPr>
          <p:cNvPr id="49" name="AutoShape 54"/>
          <p:cNvCxnSpPr>
            <a:cxnSpLocks noChangeShapeType="1"/>
            <a:stCxn id="48" idx="2"/>
            <a:endCxn id="46" idx="0"/>
          </p:cNvCxnSpPr>
          <p:nvPr/>
        </p:nvCxnSpPr>
        <p:spPr bwMode="auto">
          <a:xfrm>
            <a:off x="4589462" y="1656762"/>
            <a:ext cx="0" cy="27813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lg"/>
          </a:ln>
        </p:spPr>
      </p:cxnSp>
      <p:sp>
        <p:nvSpPr>
          <p:cNvPr id="51" name="TextBox 50"/>
          <p:cNvSpPr txBox="1"/>
          <p:nvPr/>
        </p:nvSpPr>
        <p:spPr>
          <a:xfrm>
            <a:off x="4491865" y="6225785"/>
            <a:ext cx="1578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2010/11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79689" y="6228762"/>
            <a:ext cx="1257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2012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747816" y="6228762"/>
            <a:ext cx="1383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2015</a:t>
            </a:r>
          </a:p>
        </p:txBody>
      </p:sp>
      <p:sp>
        <p:nvSpPr>
          <p:cNvPr id="54" name="AutoShape 40"/>
          <p:cNvSpPr>
            <a:spLocks noChangeArrowheads="1"/>
          </p:cNvSpPr>
          <p:nvPr/>
        </p:nvSpPr>
        <p:spPr bwMode="auto">
          <a:xfrm>
            <a:off x="358219" y="1553624"/>
            <a:ext cx="3190935" cy="843597"/>
          </a:xfrm>
          <a:prstGeom prst="flowChartAlternateProcess">
            <a:avLst/>
          </a:prstGeom>
          <a:noFill/>
          <a:ln w="19050">
            <a:solidFill>
              <a:srgbClr val="7889FB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APIs: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Command line,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JMLC,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Spark </a:t>
            </a:r>
            <a:r>
              <a:rPr kumimoji="0" lang="en-US" i="0" u="none" strike="noStrike" kern="0" cap="none" spc="0" normalizeH="0" noProof="0" dirty="0" err="1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MLContext</a:t>
            </a: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Spark ML, </a:t>
            </a:r>
            <a:b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(20+ scalable algorithms) </a:t>
            </a:r>
            <a:endParaRPr kumimoji="0" lang="en-US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479" y="2419273"/>
            <a:ext cx="1889230" cy="549451"/>
          </a:xfrm>
          <a:prstGeom prst="rect">
            <a:avLst/>
          </a:prstGeom>
        </p:spPr>
      </p:pic>
      <p:pic>
        <p:nvPicPr>
          <p:cNvPr id="57" name="Picture 2" descr="http://spark.apache.org/images/spark-logo-trademar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892" y="4540068"/>
            <a:ext cx="876724" cy="46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FFAA28E-B0E5-4315-9564-16E169170138}"/>
              </a:ext>
            </a:extLst>
          </p:cNvPr>
          <p:cNvGrpSpPr/>
          <p:nvPr/>
        </p:nvGrpSpPr>
        <p:grpSpPr>
          <a:xfrm>
            <a:off x="119174" y="4536767"/>
            <a:ext cx="1787917" cy="2027572"/>
            <a:chOff x="78982" y="4536767"/>
            <a:chExt cx="1787917" cy="2027572"/>
          </a:xfrm>
        </p:grpSpPr>
        <p:sp>
          <p:nvSpPr>
            <p:cNvPr id="59" name="TextBox 58"/>
            <p:cNvSpPr txBox="1"/>
            <p:nvPr/>
          </p:nvSpPr>
          <p:spPr>
            <a:xfrm>
              <a:off x="78982" y="4536767"/>
              <a:ext cx="1787917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In-Progress:</a:t>
              </a:r>
              <a:endParaRPr lang="en-US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US" sz="7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GPU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0BD52F3-8C0B-4206-AC4D-31250ABAD0CB}"/>
                </a:ext>
              </a:extLst>
            </p:cNvPr>
            <p:cNvSpPr txBox="1"/>
            <p:nvPr/>
          </p:nvSpPr>
          <p:spPr>
            <a:xfrm>
              <a:off x="177040" y="6225785"/>
              <a:ext cx="1578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since 2014/16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FF41F32-C583-48DB-9957-69C7C0D1F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4393" y="5369277"/>
              <a:ext cx="1032611" cy="641017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6367897" y="2915973"/>
            <a:ext cx="27761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05/2017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Apache Top-Level Project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11/2015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Apache Incubator Project</a:t>
            </a: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08/2015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Open Source Release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/>
          <a:srcRect t="26596" b="15089"/>
          <a:stretch/>
        </p:blipFill>
        <p:spPr>
          <a:xfrm>
            <a:off x="6209748" y="1356849"/>
            <a:ext cx="2757364" cy="103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29978"/>
            <a:ext cx="9144000" cy="6280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from </a:t>
            </a:r>
            <a:r>
              <a:rPr lang="en-US" dirty="0" err="1"/>
              <a:t>SystemML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L1 Data Independence &amp; Logical Operations</a:t>
            </a:r>
          </a:p>
          <a:p>
            <a:pPr lvl="1"/>
            <a:r>
              <a:rPr lang="en-US" dirty="0"/>
              <a:t>Independence of </a:t>
            </a:r>
            <a:r>
              <a:rPr lang="en-US" b="1" dirty="0">
                <a:solidFill>
                  <a:srgbClr val="7889FB"/>
                </a:solidFill>
              </a:rPr>
              <a:t>evolving technology stack</a:t>
            </a:r>
            <a:r>
              <a:rPr lang="en-US" dirty="0"/>
              <a:t> (MR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Spark, GPUs)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Simplifies development</a:t>
            </a:r>
            <a:r>
              <a:rPr lang="en-US" dirty="0"/>
              <a:t> (libs) and </a:t>
            </a:r>
            <a:r>
              <a:rPr lang="en-US" b="1" dirty="0">
                <a:solidFill>
                  <a:srgbClr val="7889FB"/>
                </a:solidFill>
              </a:rPr>
              <a:t>deployment</a:t>
            </a:r>
            <a:r>
              <a:rPr lang="en-US" dirty="0"/>
              <a:t> (large-scale vs. embedded)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Enables adaptation</a:t>
            </a:r>
            <a:r>
              <a:rPr lang="en-US" dirty="0"/>
              <a:t> to cluster/data characteristics (dense/spare/compressed)  </a:t>
            </a:r>
          </a:p>
          <a:p>
            <a:pPr lvl="1"/>
            <a:endParaRPr lang="en-US" sz="1200" dirty="0"/>
          </a:p>
          <a:p>
            <a:r>
              <a:rPr lang="en-US" dirty="0"/>
              <a:t>L2 User Categories </a:t>
            </a:r>
            <a:r>
              <a:rPr lang="en-US" b="0" dirty="0"/>
              <a:t>(|Alg. Users| </a:t>
            </a:r>
            <a:r>
              <a:rPr lang="en-US" dirty="0">
                <a:solidFill>
                  <a:schemeClr val="accent1"/>
                </a:solidFill>
              </a:rPr>
              <a:t>&gt;&gt;</a:t>
            </a:r>
            <a:r>
              <a:rPr lang="en-US" b="0" dirty="0"/>
              <a:t> |Alg. Developers|)</a:t>
            </a:r>
            <a:endParaRPr lang="en-US" dirty="0"/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Focus on ML researchers</a:t>
            </a:r>
            <a:r>
              <a:rPr lang="en-US" dirty="0"/>
              <a:t> and algorithm developers </a:t>
            </a:r>
            <a:r>
              <a:rPr lang="en-US" b="1" dirty="0">
                <a:solidFill>
                  <a:schemeClr val="accent1"/>
                </a:solidFill>
              </a:rPr>
              <a:t>is a niche</a:t>
            </a:r>
          </a:p>
          <a:p>
            <a:pPr lvl="1"/>
            <a:r>
              <a:rPr lang="en-US" dirty="0"/>
              <a:t>Data scientists and domain experts </a:t>
            </a:r>
            <a:r>
              <a:rPr lang="en-US" b="1" dirty="0">
                <a:solidFill>
                  <a:srgbClr val="7889FB"/>
                </a:solidFill>
              </a:rPr>
              <a:t>need higher-level abstractions</a:t>
            </a:r>
          </a:p>
          <a:p>
            <a:pPr lvl="1"/>
            <a:endParaRPr lang="en-US" sz="1200" dirty="0"/>
          </a:p>
          <a:p>
            <a:r>
              <a:rPr lang="en-US" dirty="0"/>
              <a:t>L3 Diversity of ML Algorithms &amp; Apps</a:t>
            </a:r>
          </a:p>
          <a:p>
            <a:pPr lvl="1"/>
            <a:r>
              <a:rPr lang="en-US" b="1" dirty="0">
                <a:solidFill>
                  <a:srgbClr val="7889FB"/>
                </a:solidFill>
              </a:rPr>
              <a:t>Variety of algorithms</a:t>
            </a:r>
            <a:r>
              <a:rPr lang="en-US" dirty="0"/>
              <a:t> (batch 1st/2nd, mini-batch DNNs, hybrid)</a:t>
            </a:r>
          </a:p>
          <a:p>
            <a:pPr lvl="1"/>
            <a:r>
              <a:rPr lang="en-US" dirty="0"/>
              <a:t>Different parallelization, ML + rules, numerical computing</a:t>
            </a:r>
          </a:p>
          <a:p>
            <a:pPr lvl="1"/>
            <a:endParaRPr lang="en-US" sz="1200" dirty="0"/>
          </a:p>
          <a:p>
            <a:r>
              <a:rPr lang="en-US" dirty="0"/>
              <a:t>L4 Heterogeneous Structured Data</a:t>
            </a:r>
          </a:p>
          <a:p>
            <a:pPr lvl="1"/>
            <a:r>
              <a:rPr lang="en-US" dirty="0"/>
              <a:t>Support for </a:t>
            </a:r>
            <a:r>
              <a:rPr lang="en-US" b="1" dirty="0">
                <a:solidFill>
                  <a:srgbClr val="7889FB"/>
                </a:solidFill>
              </a:rPr>
              <a:t>feature transformations on 2D frames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Many apps deal with </a:t>
            </a:r>
            <a:r>
              <a:rPr lang="en-US" b="1" dirty="0">
                <a:solidFill>
                  <a:schemeClr val="accent1"/>
                </a:solidFill>
              </a:rPr>
              <a:t>heterogeneous data and various structure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Apache </a:t>
            </a:r>
            <a:r>
              <a:rPr lang="en-US" dirty="0" err="1"/>
              <a:t>SystemML</a:t>
            </a:r>
            <a:r>
              <a:rPr lang="en-US" dirty="0"/>
              <a:t> 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89A66-1617-4BD5-84DE-B8FD887A1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41" y="3056630"/>
            <a:ext cx="771734" cy="279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BFCA84-73D2-4470-ABAB-014CE8CB7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97" y="3373177"/>
            <a:ext cx="625428" cy="325415"/>
          </a:xfrm>
          <a:prstGeom prst="rect">
            <a:avLst/>
          </a:prstGeom>
        </p:spPr>
      </p:pic>
      <p:pic>
        <p:nvPicPr>
          <p:cNvPr id="9" name="Picture 10" descr="Image result for stack of books">
            <a:extLst>
              <a:ext uri="{FF2B5EF4-FFF2-40B4-BE49-F238E27FC236}">
                <a16:creationId xmlns:a16="http://schemas.microsoft.com/office/drawing/2014/main" id="{527C844E-C869-4512-A2B9-7227AE5B44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96"/>
          <a:stretch/>
        </p:blipFill>
        <p:spPr bwMode="auto">
          <a:xfrm>
            <a:off x="7915290" y="4278800"/>
            <a:ext cx="1002664" cy="7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0B4DCB-D90E-4ACA-AE9A-9750B81623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5" t="9698" r="6904" b="11693"/>
          <a:stretch/>
        </p:blipFill>
        <p:spPr>
          <a:xfrm>
            <a:off x="8010010" y="5516658"/>
            <a:ext cx="813223" cy="7535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92414" y="648930"/>
            <a:ext cx="219268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was </a:t>
            </a:r>
            <a:r>
              <a:rPr lang="en-US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SystemML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dopted </a:t>
            </a:r>
            <a:b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b="1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ractice?</a:t>
            </a:r>
            <a:endParaRPr lang="en-US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2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b="1" dirty="0" err="1">
                <a:solidFill>
                  <a:schemeClr val="accent1"/>
                </a:solidFill>
              </a:rPr>
              <a:t>SystemDS</a:t>
            </a:r>
            <a:r>
              <a:rPr lang="en-US" sz="4900" dirty="0"/>
              <a:t> Architecture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(An open source ML </a:t>
            </a:r>
            <a:r>
              <a:rPr lang="en-US" sz="2400" b="1" dirty="0">
                <a:solidFill>
                  <a:schemeClr val="accent1"/>
                </a:solidFill>
              </a:rPr>
              <a:t>S</a:t>
            </a:r>
            <a:r>
              <a:rPr lang="en-US" sz="2400" b="1" dirty="0" smtClean="0">
                <a:solidFill>
                  <a:schemeClr val="accent1"/>
                </a:solidFill>
              </a:rPr>
              <a:t>ystem</a:t>
            </a:r>
            <a:r>
              <a:rPr lang="en-US" sz="2400" dirty="0" smtClean="0"/>
              <a:t> </a:t>
            </a:r>
            <a:r>
              <a:rPr lang="en-US" sz="2400" dirty="0"/>
              <a:t>for the end-to-end </a:t>
            </a:r>
            <a:r>
              <a:rPr lang="en-US" sz="2400" b="1" dirty="0">
                <a:solidFill>
                  <a:schemeClr val="accent1"/>
                </a:solidFill>
              </a:rPr>
              <a:t>D</a:t>
            </a:r>
            <a:r>
              <a:rPr lang="en-US" sz="2400" dirty="0" smtClean="0"/>
              <a:t>ata </a:t>
            </a:r>
            <a:r>
              <a:rPr lang="en-US" sz="2400" b="1" dirty="0">
                <a:solidFill>
                  <a:schemeClr val="accent1"/>
                </a:solidFill>
              </a:rPr>
              <a:t>S</a:t>
            </a:r>
            <a:r>
              <a:rPr lang="en-US" sz="2400" dirty="0" smtClean="0"/>
              <a:t>cience </a:t>
            </a:r>
            <a:r>
              <a:rPr lang="en-US" sz="2400" dirty="0"/>
              <a:t>lifecycle 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https://github.com/tugraz-isds/systemds</a:t>
            </a:r>
            <a:r>
              <a:rPr lang="en-US" dirty="0"/>
              <a:t>, </a:t>
            </a:r>
          </a:p>
          <a:p>
            <a:r>
              <a:rPr lang="en-US" dirty="0"/>
              <a:t>forked from Apache </a:t>
            </a:r>
            <a:r>
              <a:rPr lang="en-US" dirty="0" err="1"/>
              <a:t>SystemML</a:t>
            </a:r>
            <a:r>
              <a:rPr lang="en-US" dirty="0"/>
              <a:t> 1.2 in Sep 2018</a:t>
            </a:r>
          </a:p>
          <a:p>
            <a:r>
              <a:rPr lang="en-US" dirty="0" err="1"/>
              <a:t>SystemDS</a:t>
            </a:r>
            <a:r>
              <a:rPr lang="en-US" dirty="0"/>
              <a:t> 0.1 published Aug 31, </a:t>
            </a:r>
            <a:r>
              <a:rPr lang="en-US" dirty="0" smtClean="0"/>
              <a:t>2019</a:t>
            </a:r>
            <a:br>
              <a:rPr lang="en-US" dirty="0" smtClean="0"/>
            </a:br>
            <a:r>
              <a:rPr lang="en-US" dirty="0" err="1" smtClean="0"/>
              <a:t>SystemDS</a:t>
            </a:r>
            <a:r>
              <a:rPr lang="en-US" dirty="0" smtClean="0"/>
              <a:t> 0.2 upcoming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BAF776-7FB1-45C2-9A86-36F225B5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729" y="2550295"/>
            <a:ext cx="3404931" cy="139746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SystemDS</a:t>
            </a:r>
            <a:r>
              <a:rPr lang="en-US" dirty="0" smtClean="0"/>
              <a:t> Vision and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Effective and efficient </a:t>
            </a:r>
            <a:r>
              <a:rPr lang="en-US" b="1" dirty="0" smtClean="0">
                <a:solidFill>
                  <a:schemeClr val="accent1"/>
                </a:solidFill>
              </a:rPr>
              <a:t>data preparation, ML, and model debugging at scale</a:t>
            </a:r>
          </a:p>
          <a:p>
            <a:pPr lvl="1"/>
            <a:r>
              <a:rPr lang="en-US" dirty="0" smtClean="0"/>
              <a:t>High-level abstractions for lifecycle tasks (L3/L4) and users (L2)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#1 Based on </a:t>
            </a:r>
            <a:r>
              <a:rPr lang="en-US" dirty="0" smtClean="0">
                <a:solidFill>
                  <a:srgbClr val="7889FB"/>
                </a:solidFill>
              </a:rPr>
              <a:t>DSL for ML</a:t>
            </a:r>
            <a:r>
              <a:rPr lang="en-US" dirty="0" smtClean="0"/>
              <a:t> Training/Scoring</a:t>
            </a:r>
          </a:p>
          <a:p>
            <a:pPr lvl="1"/>
            <a:r>
              <a:rPr lang="en-US" dirty="0" smtClean="0"/>
              <a:t>Hierarchy of abstractions for DS tasks</a:t>
            </a:r>
          </a:p>
          <a:p>
            <a:pPr lvl="1"/>
            <a:r>
              <a:rPr lang="en-US" dirty="0" smtClean="0"/>
              <a:t>ML-based </a:t>
            </a:r>
            <a:r>
              <a:rPr lang="en-US" dirty="0" err="1" smtClean="0"/>
              <a:t>SotA</a:t>
            </a:r>
            <a:r>
              <a:rPr lang="en-US" dirty="0" smtClean="0"/>
              <a:t>, interleaved, performance</a:t>
            </a:r>
          </a:p>
          <a:p>
            <a:pPr lvl="1"/>
            <a:endParaRPr lang="en-US" sz="1200" dirty="0"/>
          </a:p>
          <a:p>
            <a:r>
              <a:rPr lang="en-US" dirty="0" smtClean="0"/>
              <a:t>#2 </a:t>
            </a:r>
            <a:r>
              <a:rPr lang="en-US" dirty="0" smtClean="0">
                <a:solidFill>
                  <a:srgbClr val="7889FB"/>
                </a:solidFill>
              </a:rPr>
              <a:t>Hybrid Runtime Plans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7889FB"/>
                </a:solidFill>
              </a:rPr>
              <a:t>Optimizing Compiler</a:t>
            </a:r>
          </a:p>
          <a:p>
            <a:pPr lvl="1"/>
            <a:r>
              <a:rPr lang="en-US" dirty="0" smtClean="0"/>
              <a:t>System infrastructure for diversity of algorithm classes</a:t>
            </a:r>
          </a:p>
          <a:p>
            <a:pPr lvl="1"/>
            <a:r>
              <a:rPr lang="en-US" dirty="0" smtClean="0"/>
              <a:t>Different parallelization strategies and new architectures (Federated ML)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bstractions </a:t>
            </a:r>
            <a:r>
              <a:rPr lang="en-US" dirty="0" smtClean="0">
                <a:sym typeface="Wingdings" panose="05000000000000000000" pitchFamily="2" charset="2"/>
              </a:rPr>
              <a:t> redundancy  automatic optimization  </a:t>
            </a:r>
            <a:r>
              <a:rPr lang="en-US" dirty="0" smtClean="0"/>
              <a:t> </a:t>
            </a:r>
          </a:p>
          <a:p>
            <a:pPr lvl="1"/>
            <a:endParaRPr lang="en-US" sz="1200" dirty="0"/>
          </a:p>
          <a:p>
            <a:r>
              <a:rPr lang="en-US" dirty="0" smtClean="0"/>
              <a:t>#3 Data Model: </a:t>
            </a:r>
            <a:r>
              <a:rPr lang="en-US" dirty="0" smtClean="0">
                <a:solidFill>
                  <a:srgbClr val="7889FB"/>
                </a:solidFill>
              </a:rPr>
              <a:t>Heterogeneous Tensors</a:t>
            </a:r>
          </a:p>
          <a:p>
            <a:pPr lvl="1"/>
            <a:r>
              <a:rPr lang="en-US" dirty="0" smtClean="0"/>
              <a:t>Data integration/prep requires generic data model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SystemDS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928836">
            <a:off x="6959598" y="757887"/>
            <a:ext cx="2162007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Plan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16" y="5140658"/>
            <a:ext cx="2035746" cy="11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Abstractions and APIs,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Stepwise Linear Regression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SystemDS</a:t>
            </a:r>
            <a:r>
              <a:rPr lang="en-US" dirty="0"/>
              <a:t> Architecture</a:t>
            </a:r>
          </a:p>
          <a:p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589934" y="2258683"/>
            <a:ext cx="2202427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X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(‘features.csv’)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Y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read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(‘labels.csv’)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[B,S]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steplm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</a:t>
            </a:r>
          </a:p>
          <a:p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icpt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=0, </a:t>
            </a:r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reg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=0.001)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write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(B, ‘model.txt’)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9263" y="1887794"/>
            <a:ext cx="122903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 Script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3249568" y="2263596"/>
            <a:ext cx="2748110" cy="2003603"/>
          </a:xfrm>
          <a:prstGeom prst="foldedCorner">
            <a:avLst>
              <a:gd name="adj" fmla="val 9888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m_steplm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continue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parfor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in 1:n 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  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!fixed[1,i]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Xi =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cbind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, X[,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  B[,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] = </a:t>
            </a:r>
            <a:r>
              <a:rPr lang="en-US" sz="1200" b="1" dirty="0">
                <a:solidFill>
                  <a:schemeClr val="accent1"/>
                </a:solidFill>
                <a:latin typeface="Consolas" panose="020B0609020204030204" pitchFamily="49" charset="0"/>
              </a:rPr>
              <a:t>lm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(Xi,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}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add best to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Xg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# (AIC)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 }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38177" y="2015614"/>
            <a:ext cx="0" cy="4095493"/>
          </a:xfrm>
          <a:prstGeom prst="line">
            <a:avLst/>
          </a:prstGeom>
          <a:ln w="1905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28221" y="1892708"/>
            <a:ext cx="1878852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b="1" dirty="0">
                <a:solidFill>
                  <a:srgbClr val="7889F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 Functions</a:t>
            </a:r>
          </a:p>
        </p:txBody>
      </p:sp>
      <p:sp>
        <p:nvSpPr>
          <p:cNvPr id="14" name="Folded Corner 13"/>
          <p:cNvSpPr/>
          <p:nvPr/>
        </p:nvSpPr>
        <p:spPr>
          <a:xfrm>
            <a:off x="5510978" y="3640468"/>
            <a:ext cx="2202427" cy="1242887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if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&gt; 1024 )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lmCG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  else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 = </a:t>
            </a:r>
            <a:r>
              <a:rPr lang="en-US" sz="12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lmDS</a:t>
            </a: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(X, y, ...)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Folded Corner 14"/>
          <p:cNvSpPr/>
          <p:nvPr/>
        </p:nvSpPr>
        <p:spPr>
          <a:xfrm>
            <a:off x="6381135" y="2249200"/>
            <a:ext cx="2576056" cy="1263446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m_lmCG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while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&lt;maxi&amp;nr2&gt;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tgt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q = (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(X %*% p))</a:t>
            </a:r>
            <a:b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  + lambda * p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  beta = ... }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6376219" y="5026822"/>
            <a:ext cx="2576056" cy="1084285"/>
          </a:xfrm>
          <a:prstGeom prst="foldedCorner">
            <a:avLst>
              <a:gd name="adj" fmla="val 1485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r>
              <a:rPr lang="en-US" sz="1200" dirty="0" err="1">
                <a:solidFill>
                  <a:schemeClr val="accent1"/>
                </a:solidFill>
                <a:latin typeface="Consolas" panose="020B0609020204030204" pitchFamily="49" charset="0"/>
              </a:rPr>
              <a:t>m_lmDS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function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(...) {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l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matrix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</a:rPr>
              <a:t>reg,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ncol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(X),1)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X + </a:t>
            </a:r>
            <a:r>
              <a:rPr lang="en-US" sz="12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diag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(l)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(X) %*% y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  beta = </a:t>
            </a:r>
            <a:r>
              <a:rPr lang="en-US" sz="1200" b="1" dirty="0">
                <a:solidFill>
                  <a:schemeClr val="tx1"/>
                </a:solidFill>
                <a:latin typeface="Consolas" panose="020B0609020204030204" pitchFamily="49" charset="0"/>
              </a:rPr>
              <a:t>solve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</a:rPr>
              <a:t>(A, b) ...}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08490" y="3775586"/>
            <a:ext cx="1101213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Linear Algebra Programs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86508" y="4950545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ML Algorithms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54466" y="4277032"/>
            <a:ext cx="110121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Feature Selection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 flipV="1">
            <a:off x="2458065" y="2412701"/>
            <a:ext cx="791503" cy="487815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</p:cNvCxnSpPr>
          <p:nvPr/>
        </p:nvCxnSpPr>
        <p:spPr>
          <a:xfrm>
            <a:off x="4935788" y="3497002"/>
            <a:ext cx="553109" cy="142567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6921910" y="3512646"/>
            <a:ext cx="747253" cy="648242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434DDA1-2353-412C-8D69-82FE99A48981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921910" y="4600198"/>
            <a:ext cx="742337" cy="426624"/>
          </a:xfrm>
          <a:prstGeom prst="straightConnector1">
            <a:avLst/>
          </a:prstGeom>
          <a:ln w="19050">
            <a:solidFill>
              <a:srgbClr val="7889FB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11277" y="4950545"/>
            <a:ext cx="234253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Facilitates optimization across data science lifecycle tasks</a:t>
            </a:r>
          </a:p>
        </p:txBody>
      </p:sp>
    </p:spTree>
    <p:extLst>
      <p:ext uri="{BB962C8B-B14F-4D97-AF65-F5344CB8AC3E}">
        <p14:creationId xmlns:p14="http://schemas.microsoft.com/office/powerpoint/2010/main" val="386083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 animBg="1"/>
      <p:bldP spid="23" grpId="0"/>
      <p:bldP spid="24" grpId="0"/>
      <p:bldP spid="42" grpId="0"/>
    </p:bldLst>
  </p:timing>
</p:sld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>
          <a:defRPr dirty="0" smtClean="0">
            <a:latin typeface="Calibri" panose="020F0502020204030204" pitchFamily="34" charset="0"/>
            <a:cs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U-Graz-Powerpoint-Standard-Juli2018-v4.potx" id="{4AC053B4-8322-43F5-A727-5B659888AAC6}" vid="{588F3A19-2155-4FC5-B6D9-DEED5DC3003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TU-Graz-Powerpoint-Standard-Juli2018-v4</Template>
  <TotalTime>16481</TotalTime>
  <Words>1480</Words>
  <Application>Microsoft Office PowerPoint</Application>
  <PresentationFormat>On-screen Show (4:3)</PresentationFormat>
  <Paragraphs>379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Calibri</vt:lpstr>
      <vt:lpstr>Consolas</vt:lpstr>
      <vt:lpstr>Courier New</vt:lpstr>
      <vt:lpstr>Wingdings</vt:lpstr>
      <vt:lpstr>TU Graz Standard</vt:lpstr>
      <vt:lpstr>SystemDS: A Declarative ML System for the End-to-End Data Science Lifecycle</vt:lpstr>
      <vt:lpstr>Motivation SystemDS</vt:lpstr>
      <vt:lpstr>Motivation SystemDS, cont.</vt:lpstr>
      <vt:lpstr>SystemML Background</vt:lpstr>
      <vt:lpstr>High-Level SystemML Architecture</vt:lpstr>
      <vt:lpstr>Lessons Learned from SystemML</vt:lpstr>
      <vt:lpstr>SystemDS Architecture (An open source ML System for the end-to-end Data Science lifecycle )</vt:lpstr>
      <vt:lpstr>SystemDS Vision and Design</vt:lpstr>
      <vt:lpstr>Language Abstractions and APIs, cont.</vt:lpstr>
      <vt:lpstr>System Architecture</vt:lpstr>
      <vt:lpstr>Lineage and Reuse</vt:lpstr>
      <vt:lpstr>Lineage and Reuse, cont.</vt:lpstr>
      <vt:lpstr>Experiments (Hyper-Param Opt) </vt:lpstr>
      <vt:lpstr>Experiments (Cross Validation)</vt:lpstr>
      <vt:lpstr>Conclusions</vt:lpstr>
      <vt:lpstr>Thanks</vt:lpstr>
      <vt:lpstr>The 80% Argument</vt:lpstr>
      <vt:lpstr>Example: Linear Regression Conjugate Gradient</vt:lpstr>
      <vt:lpstr>Basic HOP and LOP DAG Compilation</vt:lpstr>
      <vt:lpstr>Data Model: Heterogeneous Tensors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Neutrale TU Graz-Standardpräsentation 4:3</dc:title>
  <dc:subject/>
  <dc:creator>cd@tugraz.at</dc:creator>
  <cp:keywords/>
  <dc:description/>
  <cp:lastModifiedBy>mboehm</cp:lastModifiedBy>
  <cp:revision>578</cp:revision>
  <cp:lastPrinted>2018-07-25T08:33:56Z</cp:lastPrinted>
  <dcterms:created xsi:type="dcterms:W3CDTF">2018-07-12T06:39:10Z</dcterms:created>
  <dcterms:modified xsi:type="dcterms:W3CDTF">2020-01-15T14:16:33Z</dcterms:modified>
  <cp:category/>
</cp:coreProperties>
</file>